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9" r:id="rId2"/>
    <p:sldId id="287" r:id="rId3"/>
    <p:sldId id="290" r:id="rId4"/>
    <p:sldId id="286" r:id="rId5"/>
    <p:sldId id="278" r:id="rId6"/>
    <p:sldId id="288" r:id="rId7"/>
    <p:sldId id="279" r:id="rId8"/>
    <p:sldId id="281" r:id="rId9"/>
    <p:sldId id="283" r:id="rId10"/>
    <p:sldId id="280" r:id="rId11"/>
    <p:sldId id="289" r:id="rId12"/>
    <p:sldId id="285" r:id="rId13"/>
    <p:sldId id="259" r:id="rId14"/>
    <p:sldId id="260" r:id="rId15"/>
    <p:sldId id="273" r:id="rId16"/>
    <p:sldId id="261" r:id="rId17"/>
    <p:sldId id="263" r:id="rId18"/>
    <p:sldId id="264" r:id="rId19"/>
    <p:sldId id="265" r:id="rId2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59"/>
  </p:normalViewPr>
  <p:slideViewPr>
    <p:cSldViewPr snapToGrid="0">
      <p:cViewPr varScale="1">
        <p:scale>
          <a:sx n="106" d="100"/>
          <a:sy n="106" d="100"/>
        </p:scale>
        <p:origin x="65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Over</a:t>
            </a:r>
            <a:r>
              <a:rPr lang="en-US" baseline="0" dirty="0"/>
              <a:t> Half</a:t>
            </a:r>
            <a:r>
              <a:rPr lang="en-US" dirty="0"/>
              <a:t> of Nitrate Tests Came</a:t>
            </a:r>
            <a:r>
              <a:rPr lang="en-US" baseline="0" dirty="0"/>
              <a:t> from MDH New Well Program</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395630693222175E-2"/>
          <c:y val="0.23438905458504944"/>
          <c:w val="0.55416647367608463"/>
          <c:h val="0.6599048384657776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70E-40E9-8C72-920620CA981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70E-40E9-8C72-920620CA98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70E-40E9-8C72-920620CA981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70E-40E9-8C72-920620CA981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70E-40E9-8C72-920620CA9810}"/>
              </c:ext>
            </c:extLst>
          </c:dPt>
          <c:dLbls>
            <c:dLbl>
              <c:idx val="2"/>
              <c:layout>
                <c:manualLayout>
                  <c:x val="-5.6752547475683188E-2"/>
                  <c:y val="-0.100060167357529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0E-40E9-8C72-920620CA981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(Sheet2!$A$2,Sheet2!$A$5:$A$8)</c:f>
              <c:strCache>
                <c:ptCount val="5"/>
                <c:pt idx="0">
                  <c:v>Township Testing Initial</c:v>
                </c:pt>
                <c:pt idx="1">
                  <c:v>Township Testing Follow Up</c:v>
                </c:pt>
                <c:pt idx="2">
                  <c:v>Central Sands</c:v>
                </c:pt>
                <c:pt idx="3">
                  <c:v>Southeast</c:v>
                </c:pt>
                <c:pt idx="4">
                  <c:v>MDH New Domestic Well</c:v>
                </c:pt>
              </c:strCache>
            </c:strRef>
          </c:cat>
          <c:val>
            <c:numRef>
              <c:f>(Sheet2!$C$2,Sheet2!$C$5,Sheet2!$C$6,Sheet2!$C$7,Sheet2!$C$8)</c:f>
              <c:numCache>
                <c:formatCode>#,##0</c:formatCode>
                <c:ptCount val="5"/>
                <c:pt idx="0">
                  <c:v>30656</c:v>
                </c:pt>
                <c:pt idx="1">
                  <c:v>4665</c:v>
                </c:pt>
                <c:pt idx="2">
                  <c:v>3463</c:v>
                </c:pt>
                <c:pt idx="3">
                  <c:v>4392</c:v>
                </c:pt>
                <c:pt idx="4">
                  <c:v>45598</c:v>
                </c:pt>
              </c:numCache>
            </c:numRef>
          </c:val>
          <c:extLst>
            <c:ext xmlns:c16="http://schemas.microsoft.com/office/drawing/2014/chart" uri="{C3380CC4-5D6E-409C-BE32-E72D297353CC}">
              <c16:uniqueId val="{0000000A-970E-40E9-8C72-920620CA9810}"/>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0437897827262099"/>
          <c:y val="0.26854385605051279"/>
          <c:w val="0.37784324809722997"/>
          <c:h val="0.57011280348330018"/>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B6004633-BDE1-47B3-8CE2-989418923441}" type="datetimeFigureOut">
              <a:rPr lang="en-US" smtClean="0"/>
              <a:t>2/14/2020</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C4A061DA-228B-4C64-A13D-89E115D21433}" type="slidenum">
              <a:rPr lang="en-US" smtClean="0"/>
              <a:t>‹#›</a:t>
            </a:fld>
            <a:endParaRPr lang="en-US"/>
          </a:p>
        </p:txBody>
      </p:sp>
    </p:spTree>
    <p:extLst>
      <p:ext uri="{BB962C8B-B14F-4D97-AF65-F5344CB8AC3E}">
        <p14:creationId xmlns:p14="http://schemas.microsoft.com/office/powerpoint/2010/main" val="2752042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81AAA12-7890-44B2-A285-CC6CE21A2808}" type="datetimeFigureOut">
              <a:rPr lang="en-US" smtClean="0"/>
              <a:t>2/14/2020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52D2702-DA01-4EB4-8717-0DE704679005}" type="slidenum">
              <a:rPr lang="en-US" smtClean="0"/>
              <a:t>‹#›</a:t>
            </a:fld>
            <a:endParaRPr lang="en-US"/>
          </a:p>
        </p:txBody>
      </p:sp>
    </p:spTree>
    <p:extLst>
      <p:ext uri="{BB962C8B-B14F-4D97-AF65-F5344CB8AC3E}">
        <p14:creationId xmlns:p14="http://schemas.microsoft.com/office/powerpoint/2010/main" val="2382698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413 public water systems with at least one test at or above 5 mg/L, 203 are located in U.S. Census block groups where household income is less than the state median. </a:t>
            </a:r>
          </a:p>
          <a:p>
            <a:r>
              <a:rPr lang="en-US" dirty="0"/>
              <a:t>Of 617 townships with at least one private well detection at or above 5 mg/L, 299 are also in areas with household income below the state median. </a:t>
            </a:r>
          </a:p>
        </p:txBody>
      </p:sp>
      <p:sp>
        <p:nvSpPr>
          <p:cNvPr id="4" name="Slide Number Placeholder 3"/>
          <p:cNvSpPr>
            <a:spLocks noGrp="1"/>
          </p:cNvSpPr>
          <p:nvPr>
            <p:ph type="sldNum" sz="quarter" idx="5"/>
          </p:nvPr>
        </p:nvSpPr>
        <p:spPr/>
        <p:txBody>
          <a:bodyPr/>
          <a:lstStyle/>
          <a:p>
            <a:fld id="{152D2702-DA01-4EB4-8717-0DE704679005}" type="slidenum">
              <a:rPr lang="en-US" smtClean="0"/>
              <a:t>9</a:t>
            </a:fld>
            <a:endParaRPr lang="en-US"/>
          </a:p>
        </p:txBody>
      </p:sp>
    </p:spTree>
    <p:extLst>
      <p:ext uri="{BB962C8B-B14F-4D97-AF65-F5344CB8AC3E}">
        <p14:creationId xmlns:p14="http://schemas.microsoft.com/office/powerpoint/2010/main" val="249019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5D82AE7-345A-4BB1-A19B-9689DE7337DC}"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852F2-0CB6-4AD8-9FBE-516615C21F90}" type="slidenum">
              <a:rPr lang="en-US" smtClean="0"/>
              <a:t>‹#›</a:t>
            </a:fld>
            <a:endParaRPr lang="en-US"/>
          </a:p>
        </p:txBody>
      </p:sp>
    </p:spTree>
    <p:extLst>
      <p:ext uri="{BB962C8B-B14F-4D97-AF65-F5344CB8AC3E}">
        <p14:creationId xmlns:p14="http://schemas.microsoft.com/office/powerpoint/2010/main" val="3494054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D82AE7-345A-4BB1-A19B-9689DE7337DC}"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852F2-0CB6-4AD8-9FBE-516615C21F90}" type="slidenum">
              <a:rPr lang="en-US" smtClean="0"/>
              <a:t>‹#›</a:t>
            </a:fld>
            <a:endParaRPr lang="en-US"/>
          </a:p>
        </p:txBody>
      </p:sp>
    </p:spTree>
    <p:extLst>
      <p:ext uri="{BB962C8B-B14F-4D97-AF65-F5344CB8AC3E}">
        <p14:creationId xmlns:p14="http://schemas.microsoft.com/office/powerpoint/2010/main" val="428704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D82AE7-345A-4BB1-A19B-9689DE7337DC}"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852F2-0CB6-4AD8-9FBE-516615C21F90}" type="slidenum">
              <a:rPr lang="en-US" smtClean="0"/>
              <a:t>‹#›</a:t>
            </a:fld>
            <a:endParaRPr lang="en-US"/>
          </a:p>
        </p:txBody>
      </p:sp>
    </p:spTree>
    <p:extLst>
      <p:ext uri="{BB962C8B-B14F-4D97-AF65-F5344CB8AC3E}">
        <p14:creationId xmlns:p14="http://schemas.microsoft.com/office/powerpoint/2010/main" val="412580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D82AE7-345A-4BB1-A19B-9689DE7337DC}"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852F2-0CB6-4AD8-9FBE-516615C21F90}" type="slidenum">
              <a:rPr lang="en-US" smtClean="0"/>
              <a:t>‹#›</a:t>
            </a:fld>
            <a:endParaRPr lang="en-US"/>
          </a:p>
        </p:txBody>
      </p:sp>
    </p:spTree>
    <p:extLst>
      <p:ext uri="{BB962C8B-B14F-4D97-AF65-F5344CB8AC3E}">
        <p14:creationId xmlns:p14="http://schemas.microsoft.com/office/powerpoint/2010/main" val="18806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D82AE7-345A-4BB1-A19B-9689DE7337DC}"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852F2-0CB6-4AD8-9FBE-516615C21F90}" type="slidenum">
              <a:rPr lang="en-US" smtClean="0"/>
              <a:t>‹#›</a:t>
            </a:fld>
            <a:endParaRPr lang="en-US"/>
          </a:p>
        </p:txBody>
      </p:sp>
    </p:spTree>
    <p:extLst>
      <p:ext uri="{BB962C8B-B14F-4D97-AF65-F5344CB8AC3E}">
        <p14:creationId xmlns:p14="http://schemas.microsoft.com/office/powerpoint/2010/main" val="427660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D82AE7-345A-4BB1-A19B-9689DE7337DC}"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852F2-0CB6-4AD8-9FBE-516615C21F90}" type="slidenum">
              <a:rPr lang="en-US" smtClean="0"/>
              <a:t>‹#›</a:t>
            </a:fld>
            <a:endParaRPr lang="en-US"/>
          </a:p>
        </p:txBody>
      </p:sp>
    </p:spTree>
    <p:extLst>
      <p:ext uri="{BB962C8B-B14F-4D97-AF65-F5344CB8AC3E}">
        <p14:creationId xmlns:p14="http://schemas.microsoft.com/office/powerpoint/2010/main" val="283015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D82AE7-345A-4BB1-A19B-9689DE7337DC}" type="datetimeFigureOut">
              <a:rPr lang="en-US" smtClean="0"/>
              <a:t>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A852F2-0CB6-4AD8-9FBE-516615C21F90}" type="slidenum">
              <a:rPr lang="en-US" smtClean="0"/>
              <a:t>‹#›</a:t>
            </a:fld>
            <a:endParaRPr lang="en-US"/>
          </a:p>
        </p:txBody>
      </p:sp>
    </p:spTree>
    <p:extLst>
      <p:ext uri="{BB962C8B-B14F-4D97-AF65-F5344CB8AC3E}">
        <p14:creationId xmlns:p14="http://schemas.microsoft.com/office/powerpoint/2010/main" val="358736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D82AE7-345A-4BB1-A19B-9689DE7337DC}"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A852F2-0CB6-4AD8-9FBE-516615C21F90}" type="slidenum">
              <a:rPr lang="en-US" smtClean="0"/>
              <a:t>‹#›</a:t>
            </a:fld>
            <a:endParaRPr lang="en-US"/>
          </a:p>
        </p:txBody>
      </p:sp>
    </p:spTree>
    <p:extLst>
      <p:ext uri="{BB962C8B-B14F-4D97-AF65-F5344CB8AC3E}">
        <p14:creationId xmlns:p14="http://schemas.microsoft.com/office/powerpoint/2010/main" val="387661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82AE7-345A-4BB1-A19B-9689DE7337DC}" type="datetimeFigureOut">
              <a:rPr lang="en-US" smtClean="0"/>
              <a:t>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A852F2-0CB6-4AD8-9FBE-516615C21F90}" type="slidenum">
              <a:rPr lang="en-US" smtClean="0"/>
              <a:t>‹#›</a:t>
            </a:fld>
            <a:endParaRPr lang="en-US"/>
          </a:p>
        </p:txBody>
      </p:sp>
    </p:spTree>
    <p:extLst>
      <p:ext uri="{BB962C8B-B14F-4D97-AF65-F5344CB8AC3E}">
        <p14:creationId xmlns:p14="http://schemas.microsoft.com/office/powerpoint/2010/main" val="58157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D82AE7-345A-4BB1-A19B-9689DE7337DC}"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852F2-0CB6-4AD8-9FBE-516615C21F90}" type="slidenum">
              <a:rPr lang="en-US" smtClean="0"/>
              <a:t>‹#›</a:t>
            </a:fld>
            <a:endParaRPr lang="en-US"/>
          </a:p>
        </p:txBody>
      </p:sp>
    </p:spTree>
    <p:extLst>
      <p:ext uri="{BB962C8B-B14F-4D97-AF65-F5344CB8AC3E}">
        <p14:creationId xmlns:p14="http://schemas.microsoft.com/office/powerpoint/2010/main" val="9365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D82AE7-345A-4BB1-A19B-9689DE7337DC}" type="datetimeFigureOut">
              <a:rPr lang="en-US" smtClean="0"/>
              <a:t>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852F2-0CB6-4AD8-9FBE-516615C21F90}" type="slidenum">
              <a:rPr lang="en-US" smtClean="0"/>
              <a:t>‹#›</a:t>
            </a:fld>
            <a:endParaRPr lang="en-US"/>
          </a:p>
        </p:txBody>
      </p:sp>
    </p:spTree>
    <p:extLst>
      <p:ext uri="{BB962C8B-B14F-4D97-AF65-F5344CB8AC3E}">
        <p14:creationId xmlns:p14="http://schemas.microsoft.com/office/powerpoint/2010/main" val="153311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82AE7-345A-4BB1-A19B-9689DE7337DC}" type="datetimeFigureOut">
              <a:rPr lang="en-US" smtClean="0"/>
              <a:t>2/14/2020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852F2-0CB6-4AD8-9FBE-516615C21F90}" type="slidenum">
              <a:rPr lang="en-US" smtClean="0"/>
              <a:t>‹#›</a:t>
            </a:fld>
            <a:endParaRPr lang="en-US"/>
          </a:p>
        </p:txBody>
      </p:sp>
    </p:spTree>
    <p:extLst>
      <p:ext uri="{BB962C8B-B14F-4D97-AF65-F5344CB8AC3E}">
        <p14:creationId xmlns:p14="http://schemas.microsoft.com/office/powerpoint/2010/main" val="903904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raig@ewg.org" TargetMode="External"/><Relationship Id="rId2" Type="http://schemas.openxmlformats.org/officeDocument/2006/relationships/hyperlink" Target="mailto:aweir@ewg.org" TargetMode="External"/><Relationship Id="rId1" Type="http://schemas.openxmlformats.org/officeDocument/2006/relationships/slideLayout" Target="../slideLayouts/slideLayout2.xml"/><Relationship Id="rId4" Type="http://schemas.openxmlformats.org/officeDocument/2006/relationships/hyperlink" Target="mailto:jkonopacky@ewg.or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mda.state.mn.us/central-sands-private-well-network" TargetMode="External"/><Relationship Id="rId7"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health.state.mn.us/communities/environment/water/wells/waterquality/nitrate.html" TargetMode="External"/><Relationship Id="rId5" Type="http://schemas.openxmlformats.org/officeDocument/2006/relationships/hyperlink" Target="https://www.mda.state.mn.us/township-testing-program" TargetMode="External"/><Relationship Id="rId4" Type="http://schemas.openxmlformats.org/officeDocument/2006/relationships/hyperlink" Target="https://www.mda.state.mn.us/southeast-minnesota-volunteer-nitate-monitoring-network"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wg.org/interactive-maps/2020_nitrate_in_minnesota_public_drinking_water_from_groundwater_sources/map/" TargetMode="Externa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ewg.org/interactive-maps/2020_nitrate_in_minnesota_private_drinking_water_from_groundwater_sources/map/"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D8C8AE78-36AD-4735-9B89-BBF637262F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5518" y="5301231"/>
            <a:ext cx="1213104" cy="1176528"/>
          </a:xfrm>
          <a:prstGeom prst="rect">
            <a:avLst/>
          </a:prstGeom>
        </p:spPr>
      </p:pic>
      <p:sp>
        <p:nvSpPr>
          <p:cNvPr id="2" name="Title 1">
            <a:extLst>
              <a:ext uri="{FF2B5EF4-FFF2-40B4-BE49-F238E27FC236}">
                <a16:creationId xmlns:a16="http://schemas.microsoft.com/office/drawing/2014/main" id="{A58474DF-75D0-430C-BF4B-50B91D3216D0}"/>
              </a:ext>
            </a:extLst>
          </p:cNvPr>
          <p:cNvSpPr>
            <a:spLocks noGrp="1"/>
          </p:cNvSpPr>
          <p:nvPr>
            <p:ph type="ctrTitle"/>
          </p:nvPr>
        </p:nvSpPr>
        <p:spPr>
          <a:xfrm>
            <a:off x="1524000" y="1122362"/>
            <a:ext cx="9144000" cy="4592637"/>
          </a:xfrm>
        </p:spPr>
        <p:txBody>
          <a:bodyPr>
            <a:normAutofit fontScale="90000"/>
          </a:bodyPr>
          <a:lstStyle/>
          <a:p>
            <a:r>
              <a:rPr lang="en-US" sz="5000" b="1" dirty="0"/>
              <a:t>Tap Water for 500,000 Minnesotans Contaminated with Elevated Nitrate</a:t>
            </a:r>
            <a:br>
              <a:rPr lang="en-US" sz="5000" b="1" dirty="0"/>
            </a:br>
            <a:r>
              <a:rPr lang="en-US" sz="5000" b="1" dirty="0"/>
              <a:t/>
            </a:r>
            <a:br>
              <a:rPr lang="en-US" sz="5000" b="1" dirty="0"/>
            </a:br>
            <a:r>
              <a:rPr lang="en-US" sz="2800" dirty="0"/>
              <a:t>Sarah Porter, Senior GIS Analyst</a:t>
            </a:r>
            <a:br>
              <a:rPr lang="en-US" sz="2800" dirty="0"/>
            </a:br>
            <a:r>
              <a:rPr lang="en-US" sz="2800" dirty="0"/>
              <a:t>Anne Weir Schechinger, Senior Analyst of Economics</a:t>
            </a:r>
            <a:br>
              <a:rPr lang="en-US" sz="2800" dirty="0"/>
            </a:br>
            <a:r>
              <a:rPr lang="en-US" sz="2800" dirty="0"/>
              <a:t/>
            </a:r>
            <a:br>
              <a:rPr lang="en-US" sz="2800" dirty="0"/>
            </a:br>
            <a:r>
              <a:rPr lang="en-US" sz="2800" dirty="0"/>
              <a:t>January 2020</a:t>
            </a:r>
            <a:r>
              <a:rPr lang="en-US" sz="4400" dirty="0"/>
              <a:t/>
            </a:r>
            <a:br>
              <a:rPr lang="en-US" sz="4400" dirty="0"/>
            </a:br>
            <a:r>
              <a:rPr lang="en-US" sz="4400" dirty="0"/>
              <a:t/>
            </a:r>
            <a:br>
              <a:rPr lang="en-US" sz="4400" dirty="0"/>
            </a:br>
            <a:endParaRPr lang="en-US" sz="4400" dirty="0"/>
          </a:p>
        </p:txBody>
      </p:sp>
    </p:spTree>
    <p:extLst>
      <p:ext uri="{BB962C8B-B14F-4D97-AF65-F5344CB8AC3E}">
        <p14:creationId xmlns:p14="http://schemas.microsoft.com/office/powerpoint/2010/main" val="232296982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C6A825-2E1A-4916-A7A0-0AC61C2BDE8B}"/>
              </a:ext>
            </a:extLst>
          </p:cNvPr>
          <p:cNvSpPr>
            <a:spLocks noGrp="1"/>
          </p:cNvSpPr>
          <p:nvPr>
            <p:ph type="title"/>
          </p:nvPr>
        </p:nvSpPr>
        <p:spPr>
          <a:xfrm>
            <a:off x="838200" y="365126"/>
            <a:ext cx="10515600" cy="1178448"/>
          </a:xfrm>
        </p:spPr>
        <p:txBody>
          <a:bodyPr>
            <a:normAutofit/>
          </a:bodyPr>
          <a:lstStyle/>
          <a:p>
            <a:pPr algn="ctr"/>
            <a:r>
              <a:rPr lang="en-US" sz="4000" b="1" dirty="0"/>
              <a:t>New Information on the Negative Health Impacts</a:t>
            </a:r>
          </a:p>
        </p:txBody>
      </p:sp>
      <p:sp>
        <p:nvSpPr>
          <p:cNvPr id="5" name="Content Placeholder 4">
            <a:extLst>
              <a:ext uri="{FF2B5EF4-FFF2-40B4-BE49-F238E27FC236}">
                <a16:creationId xmlns:a16="http://schemas.microsoft.com/office/drawing/2014/main" id="{E219AB54-BF8E-4C41-9720-B186AD50B41D}"/>
              </a:ext>
            </a:extLst>
          </p:cNvPr>
          <p:cNvSpPr>
            <a:spLocks noGrp="1"/>
          </p:cNvSpPr>
          <p:nvPr>
            <p:ph idx="1"/>
          </p:nvPr>
        </p:nvSpPr>
        <p:spPr>
          <a:xfrm>
            <a:off x="955646" y="1795244"/>
            <a:ext cx="10515600" cy="4117876"/>
          </a:xfrm>
        </p:spPr>
        <p:txBody>
          <a:bodyPr>
            <a:normAutofit/>
          </a:bodyPr>
          <a:lstStyle/>
          <a:p>
            <a:r>
              <a:rPr lang="en-US" dirty="0"/>
              <a:t>Under the federal Safe Drinking Water Act, the legal limit for nitrate in drinking water is 10 mg/L. </a:t>
            </a:r>
          </a:p>
          <a:p>
            <a:pPr marL="0" indent="0">
              <a:buNone/>
            </a:pPr>
            <a:endParaRPr lang="en-US" dirty="0"/>
          </a:p>
          <a:p>
            <a:r>
              <a:rPr lang="en-US" dirty="0"/>
              <a:t>The federal limit for nitrate was set, in 1962, to guard against “blue baby syndrome.”</a:t>
            </a:r>
          </a:p>
          <a:p>
            <a:pPr marL="0" indent="0">
              <a:buNone/>
            </a:pPr>
            <a:endParaRPr lang="en-US" dirty="0"/>
          </a:p>
          <a:p>
            <a:r>
              <a:rPr lang="en-US" dirty="0"/>
              <a:t>More current research indicates that levels below 5 mg/L nitrate are associated with higher risks of colorectal cancer, thyroid disease and adverse </a:t>
            </a:r>
            <a:r>
              <a:rPr lang="en-US"/>
              <a:t>birth outcomes. </a:t>
            </a:r>
            <a:endParaRPr lang="en-US" dirty="0"/>
          </a:p>
          <a:p>
            <a:pPr marL="0" indent="0">
              <a:buNone/>
            </a:pPr>
            <a:endParaRPr lang="en-US" dirty="0"/>
          </a:p>
        </p:txBody>
      </p:sp>
    </p:spTree>
    <p:extLst>
      <p:ext uri="{BB962C8B-B14F-4D97-AF65-F5344CB8AC3E}">
        <p14:creationId xmlns:p14="http://schemas.microsoft.com/office/powerpoint/2010/main" val="206889221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C6A825-2E1A-4916-A7A0-0AC61C2BDE8B}"/>
              </a:ext>
            </a:extLst>
          </p:cNvPr>
          <p:cNvSpPr>
            <a:spLocks noGrp="1"/>
          </p:cNvSpPr>
          <p:nvPr>
            <p:ph type="title"/>
          </p:nvPr>
        </p:nvSpPr>
        <p:spPr>
          <a:xfrm>
            <a:off x="838200" y="63048"/>
            <a:ext cx="10515600" cy="1178448"/>
          </a:xfrm>
        </p:spPr>
        <p:txBody>
          <a:bodyPr>
            <a:normAutofit/>
          </a:bodyPr>
          <a:lstStyle/>
          <a:p>
            <a:pPr algn="ctr"/>
            <a:r>
              <a:rPr lang="en-US" sz="3600" b="1" dirty="0"/>
              <a:t>Comprehensive Policy Needed to Immediately Address Agricultural Sources of Nitrate</a:t>
            </a:r>
          </a:p>
        </p:txBody>
      </p:sp>
      <p:sp>
        <p:nvSpPr>
          <p:cNvPr id="5" name="Content Placeholder 4">
            <a:extLst>
              <a:ext uri="{FF2B5EF4-FFF2-40B4-BE49-F238E27FC236}">
                <a16:creationId xmlns:a16="http://schemas.microsoft.com/office/drawing/2014/main" id="{E219AB54-BF8E-4C41-9720-B186AD50B41D}"/>
              </a:ext>
            </a:extLst>
          </p:cNvPr>
          <p:cNvSpPr>
            <a:spLocks noGrp="1"/>
          </p:cNvSpPr>
          <p:nvPr>
            <p:ph idx="1"/>
          </p:nvPr>
        </p:nvSpPr>
        <p:spPr>
          <a:xfrm>
            <a:off x="955646" y="1438656"/>
            <a:ext cx="10515600" cy="4767072"/>
          </a:xfrm>
        </p:spPr>
        <p:txBody>
          <a:bodyPr>
            <a:normAutofit/>
          </a:bodyPr>
          <a:lstStyle/>
          <a:p>
            <a:r>
              <a:rPr lang="en-US" dirty="0"/>
              <a:t>Commercial fertilizer and feedlot manure are, by far, the largest sources of nitrate in Minnesota.</a:t>
            </a:r>
          </a:p>
          <a:p>
            <a:pPr marL="0" indent="0">
              <a:buNone/>
            </a:pPr>
            <a:endParaRPr lang="en-US" dirty="0"/>
          </a:p>
          <a:p>
            <a:r>
              <a:rPr lang="en-US" dirty="0"/>
              <a:t>In the highly vulnerable groundwater area delineated by MDA there are 2.5 million acres of cropland and 6,287 livestock feedlots.</a:t>
            </a:r>
          </a:p>
          <a:p>
            <a:pPr marL="0" indent="0">
              <a:buNone/>
            </a:pPr>
            <a:endParaRPr lang="en-US" dirty="0"/>
          </a:p>
          <a:p>
            <a:r>
              <a:rPr lang="en-US" dirty="0"/>
              <a:t>If these agricultural sources of nitrate are not immediately and comprehensively addressed, nitrate groundwater contamination in Minnesota will continue to get more severe and individuals and communities will be forced to bear even greater treatment costs.</a:t>
            </a:r>
          </a:p>
          <a:p>
            <a:endParaRPr lang="en-US" dirty="0"/>
          </a:p>
          <a:p>
            <a:endParaRPr lang="en-US" dirty="0"/>
          </a:p>
          <a:p>
            <a:endParaRPr lang="en-US" dirty="0"/>
          </a:p>
        </p:txBody>
      </p:sp>
    </p:spTree>
    <p:extLst>
      <p:ext uri="{BB962C8B-B14F-4D97-AF65-F5344CB8AC3E}">
        <p14:creationId xmlns:p14="http://schemas.microsoft.com/office/powerpoint/2010/main" val="289530756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BBAF-128C-44BA-8F36-88C7AFDEBDE0}"/>
              </a:ext>
            </a:extLst>
          </p:cNvPr>
          <p:cNvSpPr>
            <a:spLocks noGrp="1"/>
          </p:cNvSpPr>
          <p:nvPr>
            <p:ph type="title"/>
          </p:nvPr>
        </p:nvSpPr>
        <p:spPr>
          <a:xfrm>
            <a:off x="838200" y="1803633"/>
            <a:ext cx="10515600" cy="1174459"/>
          </a:xfrm>
        </p:spPr>
        <p:txBody>
          <a:bodyPr>
            <a:normAutofit/>
          </a:bodyPr>
          <a:lstStyle/>
          <a:p>
            <a:pPr algn="ctr"/>
            <a:r>
              <a:rPr lang="en-US" sz="3600" dirty="0"/>
              <a:t>Questions?</a:t>
            </a:r>
          </a:p>
        </p:txBody>
      </p:sp>
      <p:sp>
        <p:nvSpPr>
          <p:cNvPr id="3" name="Content Placeholder 2">
            <a:extLst>
              <a:ext uri="{FF2B5EF4-FFF2-40B4-BE49-F238E27FC236}">
                <a16:creationId xmlns:a16="http://schemas.microsoft.com/office/drawing/2014/main" id="{0FA0551C-A5FB-44D5-B757-5DE6C844CB7D}"/>
              </a:ext>
            </a:extLst>
          </p:cNvPr>
          <p:cNvSpPr>
            <a:spLocks noGrp="1"/>
          </p:cNvSpPr>
          <p:nvPr>
            <p:ph idx="1"/>
          </p:nvPr>
        </p:nvSpPr>
        <p:spPr>
          <a:xfrm>
            <a:off x="838200" y="2583402"/>
            <a:ext cx="10515600" cy="1527204"/>
          </a:xfrm>
        </p:spPr>
        <p:txBody>
          <a:bodyPr>
            <a:normAutofit fontScale="85000" lnSpcReduction="20000"/>
          </a:bodyPr>
          <a:lstStyle/>
          <a:p>
            <a:endParaRPr lang="en-US" dirty="0">
              <a:hlinkClick r:id="rId2"/>
            </a:endParaRPr>
          </a:p>
          <a:p>
            <a:pPr marL="0" indent="0">
              <a:buNone/>
            </a:pPr>
            <a:endParaRPr lang="en-US" dirty="0">
              <a:hlinkClick r:id="rId2"/>
            </a:endParaRPr>
          </a:p>
          <a:p>
            <a:pPr marL="0" indent="0" algn="ctr">
              <a:buNone/>
            </a:pPr>
            <a:r>
              <a:rPr lang="en-US" dirty="0">
                <a:hlinkClick r:id="rId3"/>
              </a:rPr>
              <a:t>craig@ewg.org</a:t>
            </a:r>
            <a:endParaRPr lang="en-US" dirty="0"/>
          </a:p>
          <a:p>
            <a:pPr marL="0" indent="0" algn="ctr">
              <a:buNone/>
            </a:pPr>
            <a:r>
              <a:rPr lang="en-US" dirty="0">
                <a:hlinkClick r:id="rId4"/>
              </a:rPr>
              <a:t>jkonopacky@ewg.org</a:t>
            </a:r>
            <a:r>
              <a:rPr lang="en-US" dirty="0"/>
              <a:t> </a:t>
            </a:r>
          </a:p>
        </p:txBody>
      </p:sp>
    </p:spTree>
    <p:extLst>
      <p:ext uri="{BB962C8B-B14F-4D97-AF65-F5344CB8AC3E}">
        <p14:creationId xmlns:p14="http://schemas.microsoft.com/office/powerpoint/2010/main" val="142268900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E14B7-C39F-4249-9FE5-CA946669888D}"/>
              </a:ext>
            </a:extLst>
          </p:cNvPr>
          <p:cNvSpPr>
            <a:spLocks noGrp="1"/>
          </p:cNvSpPr>
          <p:nvPr>
            <p:ph type="title"/>
          </p:nvPr>
        </p:nvSpPr>
        <p:spPr>
          <a:xfrm>
            <a:off x="838200" y="1378228"/>
            <a:ext cx="10515600" cy="2332382"/>
          </a:xfrm>
        </p:spPr>
        <p:txBody>
          <a:bodyPr>
            <a:normAutofit/>
          </a:bodyPr>
          <a:lstStyle/>
          <a:p>
            <a:pPr algn="ctr"/>
            <a:r>
              <a:rPr lang="en-US" dirty="0"/>
              <a:t>More on Data and Methods…</a:t>
            </a:r>
          </a:p>
        </p:txBody>
      </p:sp>
      <p:pic>
        <p:nvPicPr>
          <p:cNvPr id="3" name="Picture 2">
            <a:extLst>
              <a:ext uri="{FF2B5EF4-FFF2-40B4-BE49-F238E27FC236}">
                <a16:creationId xmlns:a16="http://schemas.microsoft.com/office/drawing/2014/main" id="{AEECC5FC-3683-430C-9A87-78255C61CFD9}"/>
              </a:ext>
            </a:extLst>
          </p:cNvPr>
          <p:cNvPicPr>
            <a:picLocks noChangeAspect="1"/>
          </p:cNvPicPr>
          <p:nvPr/>
        </p:nvPicPr>
        <p:blipFill>
          <a:blip r:embed="rId2"/>
          <a:stretch>
            <a:fillRect/>
          </a:stretch>
        </p:blipFill>
        <p:spPr>
          <a:xfrm>
            <a:off x="10366195" y="5386507"/>
            <a:ext cx="1213209" cy="1176630"/>
          </a:xfrm>
          <a:prstGeom prst="rect">
            <a:avLst/>
          </a:prstGeom>
        </p:spPr>
      </p:pic>
    </p:spTree>
    <p:extLst>
      <p:ext uri="{BB962C8B-B14F-4D97-AF65-F5344CB8AC3E}">
        <p14:creationId xmlns:p14="http://schemas.microsoft.com/office/powerpoint/2010/main" val="363303279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433DAD-4E2D-4DEA-808E-24CA219A3CB3}"/>
              </a:ext>
            </a:extLst>
          </p:cNvPr>
          <p:cNvSpPr>
            <a:spLocks noGrp="1"/>
          </p:cNvSpPr>
          <p:nvPr>
            <p:ph type="title"/>
          </p:nvPr>
        </p:nvSpPr>
        <p:spPr/>
        <p:txBody>
          <a:bodyPr/>
          <a:lstStyle/>
          <a:p>
            <a:r>
              <a:rPr lang="en-US" dirty="0"/>
              <a:t>Public Water Systems</a:t>
            </a:r>
          </a:p>
        </p:txBody>
      </p:sp>
      <p:sp>
        <p:nvSpPr>
          <p:cNvPr id="2" name="Content Placeholder 1">
            <a:extLst>
              <a:ext uri="{FF2B5EF4-FFF2-40B4-BE49-F238E27FC236}">
                <a16:creationId xmlns:a16="http://schemas.microsoft.com/office/drawing/2014/main" id="{9546C4F5-A3C7-4EED-BA05-B74F5B187FDC}"/>
              </a:ext>
            </a:extLst>
          </p:cNvPr>
          <p:cNvSpPr>
            <a:spLocks noGrp="1"/>
          </p:cNvSpPr>
          <p:nvPr>
            <p:ph idx="1"/>
          </p:nvPr>
        </p:nvSpPr>
        <p:spPr/>
        <p:txBody>
          <a:bodyPr/>
          <a:lstStyle/>
          <a:p>
            <a:r>
              <a:rPr lang="en-US" dirty="0"/>
              <a:t>Includes both community and non-community systems:</a:t>
            </a:r>
          </a:p>
          <a:p>
            <a:pPr lvl="1"/>
            <a:r>
              <a:rPr lang="en-US" dirty="0"/>
              <a:t>Community Water Systems are mostly cities, towns, mobile-home parks</a:t>
            </a:r>
          </a:p>
          <a:p>
            <a:pPr lvl="1"/>
            <a:r>
              <a:rPr lang="en-US" dirty="0"/>
              <a:t>Non-community Water Systems are schools, churches, campgrounds, gas stations, etc. (people generally don’t live there, at least not full time)</a:t>
            </a:r>
          </a:p>
          <a:p>
            <a:r>
              <a:rPr lang="en-US" dirty="0"/>
              <a:t>Data is from the Minnesota Department of Health.</a:t>
            </a:r>
          </a:p>
          <a:p>
            <a:pPr lvl="1"/>
            <a:r>
              <a:rPr lang="en-US" dirty="0"/>
              <a:t>All nitrate tests except 2018 are in EWG’s Tap Water Database.</a:t>
            </a:r>
          </a:p>
          <a:p>
            <a:r>
              <a:rPr lang="en-US" dirty="0"/>
              <a:t>Analyzed the number of public water systems and their populations served that had at least 1 nitrate test at or above 3, 5 and 10 mg/L.</a:t>
            </a:r>
          </a:p>
          <a:p>
            <a:endParaRPr lang="en-US" dirty="0"/>
          </a:p>
          <a:p>
            <a:pPr lvl="1"/>
            <a:endParaRPr lang="en-US" dirty="0"/>
          </a:p>
        </p:txBody>
      </p:sp>
      <p:pic>
        <p:nvPicPr>
          <p:cNvPr id="6" name="Picture 5" descr="A picture containing clipart&#10;&#10;Description automatically generated">
            <a:extLst>
              <a:ext uri="{FF2B5EF4-FFF2-40B4-BE49-F238E27FC236}">
                <a16:creationId xmlns:a16="http://schemas.microsoft.com/office/drawing/2014/main" id="{0B66844E-6DC0-4B14-AD52-21B6191B9E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4090" y="5557277"/>
            <a:ext cx="1213104" cy="1176528"/>
          </a:xfrm>
          <a:prstGeom prst="rect">
            <a:avLst/>
          </a:prstGeom>
        </p:spPr>
      </p:pic>
    </p:spTree>
    <p:extLst>
      <p:ext uri="{BB962C8B-B14F-4D97-AF65-F5344CB8AC3E}">
        <p14:creationId xmlns:p14="http://schemas.microsoft.com/office/powerpoint/2010/main" val="99307231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433DAD-4E2D-4DEA-808E-24CA219A3CB3}"/>
              </a:ext>
            </a:extLst>
          </p:cNvPr>
          <p:cNvSpPr>
            <a:spLocks noGrp="1"/>
          </p:cNvSpPr>
          <p:nvPr>
            <p:ph type="title"/>
          </p:nvPr>
        </p:nvSpPr>
        <p:spPr/>
        <p:txBody>
          <a:bodyPr/>
          <a:lstStyle/>
          <a:p>
            <a:r>
              <a:rPr lang="en-US" dirty="0"/>
              <a:t>Public Water Systems Cont.</a:t>
            </a:r>
          </a:p>
        </p:txBody>
      </p:sp>
      <p:graphicFrame>
        <p:nvGraphicFramePr>
          <p:cNvPr id="18" name="Content Placeholder 17">
            <a:extLst>
              <a:ext uri="{FF2B5EF4-FFF2-40B4-BE49-F238E27FC236}">
                <a16:creationId xmlns:a16="http://schemas.microsoft.com/office/drawing/2014/main" id="{B0F047B5-2133-4B0C-A814-5852C75AF167}"/>
              </a:ext>
            </a:extLst>
          </p:cNvPr>
          <p:cNvGraphicFramePr>
            <a:graphicFrameLocks noGrp="1"/>
          </p:cNvGraphicFramePr>
          <p:nvPr>
            <p:ph idx="1"/>
            <p:extLst>
              <p:ext uri="{D42A27DB-BD31-4B8C-83A1-F6EECF244321}">
                <p14:modId xmlns:p14="http://schemas.microsoft.com/office/powerpoint/2010/main" val="3598746677"/>
              </p:ext>
            </p:extLst>
          </p:nvPr>
        </p:nvGraphicFramePr>
        <p:xfrm>
          <a:off x="838200" y="3065925"/>
          <a:ext cx="10514820" cy="2110912"/>
        </p:xfrm>
        <a:graphic>
          <a:graphicData uri="http://schemas.openxmlformats.org/drawingml/2006/table">
            <a:tbl>
              <a:tblPr>
                <a:tableStyleId>{5C22544A-7EE6-4342-B048-85BDC9FD1C3A}</a:tableStyleId>
              </a:tblPr>
              <a:tblGrid>
                <a:gridCol w="2947192">
                  <a:extLst>
                    <a:ext uri="{9D8B030D-6E8A-4147-A177-3AD203B41FA5}">
                      <a16:colId xmlns:a16="http://schemas.microsoft.com/office/drawing/2014/main" val="2821567283"/>
                    </a:ext>
                  </a:extLst>
                </a:gridCol>
                <a:gridCol w="1979802">
                  <a:extLst>
                    <a:ext uri="{9D8B030D-6E8A-4147-A177-3AD203B41FA5}">
                      <a16:colId xmlns:a16="http://schemas.microsoft.com/office/drawing/2014/main" val="1633693082"/>
                    </a:ext>
                  </a:extLst>
                </a:gridCol>
                <a:gridCol w="1797919">
                  <a:extLst>
                    <a:ext uri="{9D8B030D-6E8A-4147-A177-3AD203B41FA5}">
                      <a16:colId xmlns:a16="http://schemas.microsoft.com/office/drawing/2014/main" val="1653484502"/>
                    </a:ext>
                  </a:extLst>
                </a:gridCol>
                <a:gridCol w="1590468">
                  <a:extLst>
                    <a:ext uri="{9D8B030D-6E8A-4147-A177-3AD203B41FA5}">
                      <a16:colId xmlns:a16="http://schemas.microsoft.com/office/drawing/2014/main" val="3602619089"/>
                    </a:ext>
                  </a:extLst>
                </a:gridCol>
                <a:gridCol w="2199439">
                  <a:extLst>
                    <a:ext uri="{9D8B030D-6E8A-4147-A177-3AD203B41FA5}">
                      <a16:colId xmlns:a16="http://schemas.microsoft.com/office/drawing/2014/main" val="3989847817"/>
                    </a:ext>
                  </a:extLst>
                </a:gridCol>
              </a:tblGrid>
              <a:tr h="527728">
                <a:tc>
                  <a:txBody>
                    <a:bodyPr/>
                    <a:lstStyle/>
                    <a:p>
                      <a:pPr algn="l" fontAlgn="b"/>
                      <a:r>
                        <a:rPr lang="en-US" sz="1600" b="1" u="none" strike="noStrike" dirty="0">
                          <a:effectLst/>
                          <a:latin typeface="+mn-lt"/>
                        </a:rPr>
                        <a:t>System Type</a:t>
                      </a:r>
                      <a:endParaRPr lang="en-US" sz="1600" b="1" i="0" u="none" strike="noStrike" dirty="0">
                        <a:solidFill>
                          <a:srgbClr val="000000"/>
                        </a:solidFill>
                        <a:effectLst/>
                        <a:latin typeface="+mn-lt"/>
                      </a:endParaRPr>
                    </a:p>
                  </a:txBody>
                  <a:tcPr marL="10262" marR="10262" marT="5596" marB="0" anchor="b"/>
                </a:tc>
                <a:tc>
                  <a:txBody>
                    <a:bodyPr/>
                    <a:lstStyle/>
                    <a:p>
                      <a:pPr algn="l" fontAlgn="b"/>
                      <a:r>
                        <a:rPr lang="en-US" sz="1600" b="1" u="none" strike="noStrike">
                          <a:effectLst/>
                          <a:latin typeface="+mn-lt"/>
                        </a:rPr>
                        <a:t>System Count</a:t>
                      </a:r>
                      <a:endParaRPr lang="en-US" sz="1600" b="1" i="0" u="none" strike="noStrike">
                        <a:solidFill>
                          <a:srgbClr val="000000"/>
                        </a:solidFill>
                        <a:effectLst/>
                        <a:latin typeface="+mn-lt"/>
                      </a:endParaRPr>
                    </a:p>
                  </a:txBody>
                  <a:tcPr marL="10262" marR="10262" marT="5596" marB="0" anchor="b"/>
                </a:tc>
                <a:tc>
                  <a:txBody>
                    <a:bodyPr/>
                    <a:lstStyle/>
                    <a:p>
                      <a:pPr algn="l" fontAlgn="b"/>
                      <a:r>
                        <a:rPr lang="en-US" sz="1600" b="1" u="none" strike="noStrike">
                          <a:effectLst/>
                          <a:latin typeface="+mn-lt"/>
                        </a:rPr>
                        <a:t>% of systems</a:t>
                      </a:r>
                      <a:endParaRPr lang="en-US" sz="1600" b="1" i="0" u="none" strike="noStrike">
                        <a:solidFill>
                          <a:srgbClr val="000000"/>
                        </a:solidFill>
                        <a:effectLst/>
                        <a:latin typeface="+mn-lt"/>
                      </a:endParaRPr>
                    </a:p>
                  </a:txBody>
                  <a:tcPr marL="10262" marR="10262" marT="5596" marB="0" anchor="b"/>
                </a:tc>
                <a:tc>
                  <a:txBody>
                    <a:bodyPr/>
                    <a:lstStyle/>
                    <a:p>
                      <a:pPr algn="l" fontAlgn="b"/>
                      <a:r>
                        <a:rPr lang="en-US" sz="1600" b="1" u="none" strike="noStrike">
                          <a:effectLst/>
                          <a:latin typeface="+mn-lt"/>
                        </a:rPr>
                        <a:t>Population</a:t>
                      </a:r>
                      <a:endParaRPr lang="en-US" sz="1600" b="1" i="0" u="none" strike="noStrike">
                        <a:solidFill>
                          <a:srgbClr val="000000"/>
                        </a:solidFill>
                        <a:effectLst/>
                        <a:latin typeface="+mn-lt"/>
                      </a:endParaRPr>
                    </a:p>
                  </a:txBody>
                  <a:tcPr marL="10262" marR="10262" marT="5596" marB="0" anchor="b"/>
                </a:tc>
                <a:tc>
                  <a:txBody>
                    <a:bodyPr/>
                    <a:lstStyle/>
                    <a:p>
                      <a:pPr algn="l" fontAlgn="b"/>
                      <a:r>
                        <a:rPr lang="en-US" sz="1600" b="1" u="none" strike="noStrike" dirty="0">
                          <a:effectLst/>
                          <a:latin typeface="+mn-lt"/>
                        </a:rPr>
                        <a:t>% of population</a:t>
                      </a:r>
                      <a:endParaRPr lang="en-US" sz="1600" b="1" i="0" u="none" strike="noStrike" dirty="0">
                        <a:solidFill>
                          <a:srgbClr val="000000"/>
                        </a:solidFill>
                        <a:effectLst/>
                        <a:latin typeface="+mn-lt"/>
                      </a:endParaRPr>
                    </a:p>
                  </a:txBody>
                  <a:tcPr marL="10262" marR="10262" marT="5596" marB="0" anchor="b"/>
                </a:tc>
                <a:extLst>
                  <a:ext uri="{0D108BD9-81ED-4DB2-BD59-A6C34878D82A}">
                    <a16:rowId xmlns:a16="http://schemas.microsoft.com/office/drawing/2014/main" val="1309705175"/>
                  </a:ext>
                </a:extLst>
              </a:tr>
              <a:tr h="527728">
                <a:tc>
                  <a:txBody>
                    <a:bodyPr/>
                    <a:lstStyle/>
                    <a:p>
                      <a:pPr algn="l" fontAlgn="b"/>
                      <a:r>
                        <a:rPr lang="en-US" sz="1600" u="none" strike="noStrike">
                          <a:effectLst/>
                          <a:latin typeface="+mn-lt"/>
                        </a:rPr>
                        <a:t>Community </a:t>
                      </a:r>
                      <a:endParaRPr lang="en-US" sz="1600" b="0" i="0" u="none" strike="noStrike">
                        <a:solidFill>
                          <a:srgbClr val="000000"/>
                        </a:solidFill>
                        <a:effectLst/>
                        <a:latin typeface="+mn-lt"/>
                      </a:endParaRPr>
                    </a:p>
                  </a:txBody>
                  <a:tcPr marL="10262" marR="10262" marT="5596" marB="0" anchor="b"/>
                </a:tc>
                <a:tc>
                  <a:txBody>
                    <a:bodyPr/>
                    <a:lstStyle/>
                    <a:p>
                      <a:pPr algn="r" fontAlgn="b"/>
                      <a:r>
                        <a:rPr lang="en-US" sz="1600" u="none" strike="noStrike" dirty="0">
                          <a:effectLst/>
                          <a:latin typeface="+mn-lt"/>
                        </a:rPr>
                        <a:t>                                        869 </a:t>
                      </a:r>
                      <a:endParaRPr lang="en-US" sz="1600" b="0" i="0" u="none" strike="noStrike" dirty="0">
                        <a:solidFill>
                          <a:srgbClr val="000000"/>
                        </a:solidFill>
                        <a:effectLst/>
                        <a:latin typeface="+mn-lt"/>
                      </a:endParaRPr>
                    </a:p>
                  </a:txBody>
                  <a:tcPr marL="10262" marR="10262" marT="5596" marB="0" anchor="b"/>
                </a:tc>
                <a:tc>
                  <a:txBody>
                    <a:bodyPr/>
                    <a:lstStyle/>
                    <a:p>
                      <a:pPr algn="r" fontAlgn="b"/>
                      <a:r>
                        <a:rPr lang="en-US" sz="1600" u="none" strike="noStrike" dirty="0">
                          <a:effectLst/>
                          <a:latin typeface="+mn-lt"/>
                        </a:rPr>
                        <a:t>13%</a:t>
                      </a:r>
                      <a:endParaRPr lang="en-US" sz="1600" b="0" i="0" u="none" strike="noStrike" dirty="0">
                        <a:solidFill>
                          <a:srgbClr val="000000"/>
                        </a:solidFill>
                        <a:effectLst/>
                        <a:latin typeface="+mn-lt"/>
                      </a:endParaRPr>
                    </a:p>
                  </a:txBody>
                  <a:tcPr marL="10262" marR="10262" marT="5596" marB="0" anchor="b"/>
                </a:tc>
                <a:tc>
                  <a:txBody>
                    <a:bodyPr/>
                    <a:lstStyle/>
                    <a:p>
                      <a:pPr algn="r" fontAlgn="b"/>
                      <a:r>
                        <a:rPr lang="en-US" sz="1600" u="none" strike="noStrike">
                          <a:effectLst/>
                          <a:latin typeface="+mn-lt"/>
                        </a:rPr>
                        <a:t>                   3,014,139 </a:t>
                      </a:r>
                      <a:endParaRPr lang="en-US" sz="1600" b="0" i="0" u="none" strike="noStrike">
                        <a:solidFill>
                          <a:srgbClr val="000000"/>
                        </a:solidFill>
                        <a:effectLst/>
                        <a:latin typeface="+mn-lt"/>
                      </a:endParaRPr>
                    </a:p>
                  </a:txBody>
                  <a:tcPr marL="10262" marR="10262" marT="5596" marB="0" anchor="b"/>
                </a:tc>
                <a:tc>
                  <a:txBody>
                    <a:bodyPr/>
                    <a:lstStyle/>
                    <a:p>
                      <a:pPr algn="r" fontAlgn="b"/>
                      <a:r>
                        <a:rPr lang="en-US" sz="1600" u="none" strike="noStrike">
                          <a:effectLst/>
                          <a:latin typeface="+mn-lt"/>
                        </a:rPr>
                        <a:t>84%</a:t>
                      </a:r>
                      <a:endParaRPr lang="en-US" sz="1600" b="0" i="0" u="none" strike="noStrike">
                        <a:solidFill>
                          <a:srgbClr val="000000"/>
                        </a:solidFill>
                        <a:effectLst/>
                        <a:latin typeface="+mn-lt"/>
                      </a:endParaRPr>
                    </a:p>
                  </a:txBody>
                  <a:tcPr marL="10262" marR="10262" marT="5596" marB="0" anchor="b"/>
                </a:tc>
                <a:extLst>
                  <a:ext uri="{0D108BD9-81ED-4DB2-BD59-A6C34878D82A}">
                    <a16:rowId xmlns:a16="http://schemas.microsoft.com/office/drawing/2014/main" val="273242071"/>
                  </a:ext>
                </a:extLst>
              </a:tr>
              <a:tr h="527728">
                <a:tc>
                  <a:txBody>
                    <a:bodyPr/>
                    <a:lstStyle/>
                    <a:p>
                      <a:pPr algn="l" fontAlgn="b"/>
                      <a:r>
                        <a:rPr lang="en-US" sz="1600" u="none" strike="noStrike">
                          <a:effectLst/>
                          <a:latin typeface="+mn-lt"/>
                        </a:rPr>
                        <a:t>Non-community</a:t>
                      </a:r>
                      <a:endParaRPr lang="en-US" sz="1600" b="0" i="0" u="none" strike="noStrike">
                        <a:solidFill>
                          <a:srgbClr val="000000"/>
                        </a:solidFill>
                        <a:effectLst/>
                        <a:latin typeface="+mn-lt"/>
                      </a:endParaRPr>
                    </a:p>
                  </a:txBody>
                  <a:tcPr marL="10262" marR="10262" marT="5596" marB="0" anchor="b"/>
                </a:tc>
                <a:tc>
                  <a:txBody>
                    <a:bodyPr/>
                    <a:lstStyle/>
                    <a:p>
                      <a:pPr algn="r" fontAlgn="b"/>
                      <a:r>
                        <a:rPr lang="en-US" sz="1600" u="none" strike="noStrike">
                          <a:effectLst/>
                          <a:latin typeface="+mn-lt"/>
                        </a:rPr>
                        <a:t>                                    5,697 </a:t>
                      </a:r>
                      <a:endParaRPr lang="en-US" sz="1600" b="0" i="0" u="none" strike="noStrike">
                        <a:solidFill>
                          <a:srgbClr val="000000"/>
                        </a:solidFill>
                        <a:effectLst/>
                        <a:latin typeface="+mn-lt"/>
                      </a:endParaRPr>
                    </a:p>
                  </a:txBody>
                  <a:tcPr marL="10262" marR="10262" marT="5596" marB="0" anchor="b"/>
                </a:tc>
                <a:tc>
                  <a:txBody>
                    <a:bodyPr/>
                    <a:lstStyle/>
                    <a:p>
                      <a:pPr algn="r" fontAlgn="b"/>
                      <a:r>
                        <a:rPr lang="en-US" sz="1600" u="none" strike="noStrike">
                          <a:effectLst/>
                          <a:latin typeface="+mn-lt"/>
                        </a:rPr>
                        <a:t>87%</a:t>
                      </a:r>
                      <a:endParaRPr lang="en-US" sz="1600" b="0" i="0" u="none" strike="noStrike">
                        <a:solidFill>
                          <a:srgbClr val="000000"/>
                        </a:solidFill>
                        <a:effectLst/>
                        <a:latin typeface="+mn-lt"/>
                      </a:endParaRPr>
                    </a:p>
                  </a:txBody>
                  <a:tcPr marL="10262" marR="10262" marT="5596" marB="0" anchor="b"/>
                </a:tc>
                <a:tc>
                  <a:txBody>
                    <a:bodyPr/>
                    <a:lstStyle/>
                    <a:p>
                      <a:pPr algn="r" fontAlgn="b"/>
                      <a:r>
                        <a:rPr lang="en-US" sz="1600" u="none" strike="noStrike">
                          <a:effectLst/>
                          <a:latin typeface="+mn-lt"/>
                        </a:rPr>
                        <a:t>                       576,840 </a:t>
                      </a:r>
                      <a:endParaRPr lang="en-US" sz="1600" b="0" i="0" u="none" strike="noStrike">
                        <a:solidFill>
                          <a:srgbClr val="000000"/>
                        </a:solidFill>
                        <a:effectLst/>
                        <a:latin typeface="+mn-lt"/>
                      </a:endParaRPr>
                    </a:p>
                  </a:txBody>
                  <a:tcPr marL="10262" marR="10262" marT="5596" marB="0" anchor="b"/>
                </a:tc>
                <a:tc>
                  <a:txBody>
                    <a:bodyPr/>
                    <a:lstStyle/>
                    <a:p>
                      <a:pPr algn="r" fontAlgn="b"/>
                      <a:r>
                        <a:rPr lang="en-US" sz="1600" u="none" strike="noStrike">
                          <a:effectLst/>
                          <a:latin typeface="+mn-lt"/>
                        </a:rPr>
                        <a:t>16%</a:t>
                      </a:r>
                      <a:endParaRPr lang="en-US" sz="1600" b="0" i="0" u="none" strike="noStrike">
                        <a:solidFill>
                          <a:srgbClr val="000000"/>
                        </a:solidFill>
                        <a:effectLst/>
                        <a:latin typeface="+mn-lt"/>
                      </a:endParaRPr>
                    </a:p>
                  </a:txBody>
                  <a:tcPr marL="10262" marR="10262" marT="5596" marB="0" anchor="b"/>
                </a:tc>
                <a:extLst>
                  <a:ext uri="{0D108BD9-81ED-4DB2-BD59-A6C34878D82A}">
                    <a16:rowId xmlns:a16="http://schemas.microsoft.com/office/drawing/2014/main" val="3152088095"/>
                  </a:ext>
                </a:extLst>
              </a:tr>
              <a:tr h="527728">
                <a:tc>
                  <a:txBody>
                    <a:bodyPr/>
                    <a:lstStyle/>
                    <a:p>
                      <a:pPr algn="l" fontAlgn="b"/>
                      <a:r>
                        <a:rPr lang="en-US" sz="1600" u="none" strike="noStrike">
                          <a:effectLst/>
                          <a:latin typeface="+mn-lt"/>
                        </a:rPr>
                        <a:t>Total</a:t>
                      </a:r>
                      <a:endParaRPr lang="en-US" sz="1600" b="0" i="0" u="none" strike="noStrike">
                        <a:solidFill>
                          <a:srgbClr val="000000"/>
                        </a:solidFill>
                        <a:effectLst/>
                        <a:latin typeface="+mn-lt"/>
                      </a:endParaRPr>
                    </a:p>
                  </a:txBody>
                  <a:tcPr marL="10262" marR="10262" marT="5596" marB="0" anchor="b"/>
                </a:tc>
                <a:tc>
                  <a:txBody>
                    <a:bodyPr/>
                    <a:lstStyle/>
                    <a:p>
                      <a:pPr algn="r" fontAlgn="b"/>
                      <a:r>
                        <a:rPr lang="en-US" sz="1600" u="none" strike="noStrike">
                          <a:effectLst/>
                          <a:latin typeface="+mn-lt"/>
                        </a:rPr>
                        <a:t>                                    6,566 </a:t>
                      </a:r>
                      <a:endParaRPr lang="en-US" sz="1600" b="0" i="0" u="none" strike="noStrike">
                        <a:solidFill>
                          <a:srgbClr val="000000"/>
                        </a:solidFill>
                        <a:effectLst/>
                        <a:latin typeface="+mn-lt"/>
                      </a:endParaRPr>
                    </a:p>
                  </a:txBody>
                  <a:tcPr marL="10262" marR="10262" marT="5596" marB="0" anchor="b"/>
                </a:tc>
                <a:tc>
                  <a:txBody>
                    <a:bodyPr/>
                    <a:lstStyle/>
                    <a:p>
                      <a:pPr algn="r" fontAlgn="b"/>
                      <a:endParaRPr lang="en-US" sz="1600" b="0" i="0" u="none" strike="noStrike">
                        <a:solidFill>
                          <a:srgbClr val="000000"/>
                        </a:solidFill>
                        <a:effectLst/>
                        <a:latin typeface="+mn-lt"/>
                      </a:endParaRPr>
                    </a:p>
                  </a:txBody>
                  <a:tcPr marL="10262" marR="10262" marT="5596" marB="0" anchor="b"/>
                </a:tc>
                <a:tc>
                  <a:txBody>
                    <a:bodyPr/>
                    <a:lstStyle/>
                    <a:p>
                      <a:pPr algn="r" fontAlgn="b"/>
                      <a:r>
                        <a:rPr lang="en-US" sz="1600" u="none" strike="noStrike">
                          <a:effectLst/>
                          <a:latin typeface="+mn-lt"/>
                        </a:rPr>
                        <a:t>                   3,590,979 </a:t>
                      </a:r>
                      <a:endParaRPr lang="en-US" sz="1600" b="0" i="0" u="none" strike="noStrike">
                        <a:solidFill>
                          <a:srgbClr val="000000"/>
                        </a:solidFill>
                        <a:effectLst/>
                        <a:latin typeface="+mn-lt"/>
                      </a:endParaRPr>
                    </a:p>
                  </a:txBody>
                  <a:tcPr marL="10262" marR="10262" marT="5596" marB="0" anchor="b"/>
                </a:tc>
                <a:tc>
                  <a:txBody>
                    <a:bodyPr/>
                    <a:lstStyle/>
                    <a:p>
                      <a:pPr algn="r" fontAlgn="b"/>
                      <a:endParaRPr lang="en-US" sz="1600" b="0" i="0" u="none" strike="noStrike" dirty="0">
                        <a:solidFill>
                          <a:srgbClr val="000000"/>
                        </a:solidFill>
                        <a:effectLst/>
                        <a:latin typeface="+mn-lt"/>
                      </a:endParaRPr>
                    </a:p>
                  </a:txBody>
                  <a:tcPr marL="10262" marR="10262" marT="5596" marB="0" anchor="b"/>
                </a:tc>
                <a:extLst>
                  <a:ext uri="{0D108BD9-81ED-4DB2-BD59-A6C34878D82A}">
                    <a16:rowId xmlns:a16="http://schemas.microsoft.com/office/drawing/2014/main" val="2888310317"/>
                  </a:ext>
                </a:extLst>
              </a:tr>
            </a:tbl>
          </a:graphicData>
        </a:graphic>
      </p:graphicFrame>
      <p:sp>
        <p:nvSpPr>
          <p:cNvPr id="8" name="Text Placeholder 7">
            <a:extLst>
              <a:ext uri="{FF2B5EF4-FFF2-40B4-BE49-F238E27FC236}">
                <a16:creationId xmlns:a16="http://schemas.microsoft.com/office/drawing/2014/main" id="{27C2DB0E-E645-4C7C-AE55-5A2938558442}"/>
              </a:ext>
            </a:extLst>
          </p:cNvPr>
          <p:cNvSpPr>
            <a:spLocks noGrp="1"/>
          </p:cNvSpPr>
          <p:nvPr>
            <p:ph type="body" idx="4294967295"/>
          </p:nvPr>
        </p:nvSpPr>
        <p:spPr>
          <a:xfrm>
            <a:off x="315347" y="2102600"/>
            <a:ext cx="11481847" cy="823912"/>
          </a:xfrm>
        </p:spPr>
        <p:txBody>
          <a:bodyPr>
            <a:normAutofit/>
          </a:bodyPr>
          <a:lstStyle/>
          <a:p>
            <a:pPr marL="0" indent="0" algn="ctr" fontAlgn="b">
              <a:buNone/>
            </a:pPr>
            <a:r>
              <a:rPr lang="en-US" dirty="0"/>
              <a:t>All active groundwater systems that tested for nitrate between 2009-2018:</a:t>
            </a:r>
            <a:endParaRPr lang="en-US" b="0" dirty="0">
              <a:solidFill>
                <a:srgbClr val="000000"/>
              </a:solidFill>
            </a:endParaRPr>
          </a:p>
        </p:txBody>
      </p:sp>
      <p:pic>
        <p:nvPicPr>
          <p:cNvPr id="6" name="Picture 5" descr="A picture containing clipart&#10;&#10;Description automatically generated">
            <a:extLst>
              <a:ext uri="{FF2B5EF4-FFF2-40B4-BE49-F238E27FC236}">
                <a16:creationId xmlns:a16="http://schemas.microsoft.com/office/drawing/2014/main" id="{0B66844E-6DC0-4B14-AD52-21B6191B9E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4090" y="5557277"/>
            <a:ext cx="1213104" cy="1176528"/>
          </a:xfrm>
          <a:prstGeom prst="rect">
            <a:avLst/>
          </a:prstGeom>
        </p:spPr>
      </p:pic>
    </p:spTree>
    <p:extLst>
      <p:ext uri="{BB962C8B-B14F-4D97-AF65-F5344CB8AC3E}">
        <p14:creationId xmlns:p14="http://schemas.microsoft.com/office/powerpoint/2010/main" val="327791556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433DAD-4E2D-4DEA-808E-24CA219A3CB3}"/>
              </a:ext>
            </a:extLst>
          </p:cNvPr>
          <p:cNvSpPr>
            <a:spLocks noGrp="1"/>
          </p:cNvSpPr>
          <p:nvPr>
            <p:ph type="title"/>
          </p:nvPr>
        </p:nvSpPr>
        <p:spPr/>
        <p:txBody>
          <a:bodyPr/>
          <a:lstStyle/>
          <a:p>
            <a:r>
              <a:rPr lang="en-US" dirty="0"/>
              <a:t>Public Water Systems Cont.</a:t>
            </a:r>
          </a:p>
        </p:txBody>
      </p:sp>
      <p:sp>
        <p:nvSpPr>
          <p:cNvPr id="8" name="Text Placeholder 7">
            <a:extLst>
              <a:ext uri="{FF2B5EF4-FFF2-40B4-BE49-F238E27FC236}">
                <a16:creationId xmlns:a16="http://schemas.microsoft.com/office/drawing/2014/main" id="{27C2DB0E-E645-4C7C-AE55-5A2938558442}"/>
              </a:ext>
            </a:extLst>
          </p:cNvPr>
          <p:cNvSpPr>
            <a:spLocks noGrp="1"/>
          </p:cNvSpPr>
          <p:nvPr>
            <p:ph type="body" idx="4294967295"/>
          </p:nvPr>
        </p:nvSpPr>
        <p:spPr>
          <a:xfrm>
            <a:off x="355076" y="1819658"/>
            <a:ext cx="11481847" cy="823912"/>
          </a:xfrm>
        </p:spPr>
        <p:txBody>
          <a:bodyPr>
            <a:normAutofit lnSpcReduction="10000"/>
          </a:bodyPr>
          <a:lstStyle/>
          <a:p>
            <a:pPr marL="0" indent="0" algn="ctr" fontAlgn="b">
              <a:buNone/>
            </a:pPr>
            <a:r>
              <a:rPr lang="en-US" dirty="0"/>
              <a:t>Active groundwater systems that had at least 1 test &gt;= 3, 5 or 10 mg/L between 2009-2018:</a:t>
            </a:r>
            <a:endParaRPr lang="en-US" b="0" dirty="0">
              <a:solidFill>
                <a:srgbClr val="000000"/>
              </a:solidFill>
            </a:endParaRPr>
          </a:p>
        </p:txBody>
      </p:sp>
      <p:pic>
        <p:nvPicPr>
          <p:cNvPr id="6" name="Picture 5" descr="A picture containing clipart&#10;&#10;Description automatically generated">
            <a:extLst>
              <a:ext uri="{FF2B5EF4-FFF2-40B4-BE49-F238E27FC236}">
                <a16:creationId xmlns:a16="http://schemas.microsoft.com/office/drawing/2014/main" id="{0B66844E-6DC0-4B14-AD52-21B6191B9E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4090" y="5557277"/>
            <a:ext cx="1213104" cy="1176528"/>
          </a:xfrm>
          <a:prstGeom prst="rect">
            <a:avLst/>
          </a:prstGeom>
        </p:spPr>
      </p:pic>
      <p:graphicFrame>
        <p:nvGraphicFramePr>
          <p:cNvPr id="5" name="Table 4">
            <a:extLst>
              <a:ext uri="{FF2B5EF4-FFF2-40B4-BE49-F238E27FC236}">
                <a16:creationId xmlns:a16="http://schemas.microsoft.com/office/drawing/2014/main" id="{92CCC494-7AB6-4442-BC0C-097FFF5DF101}"/>
              </a:ext>
            </a:extLst>
          </p:cNvPr>
          <p:cNvGraphicFramePr>
            <a:graphicFrameLocks noGrp="1"/>
          </p:cNvGraphicFramePr>
          <p:nvPr>
            <p:extLst>
              <p:ext uri="{D42A27DB-BD31-4B8C-83A1-F6EECF244321}">
                <p14:modId xmlns:p14="http://schemas.microsoft.com/office/powerpoint/2010/main" val="652048650"/>
              </p:ext>
            </p:extLst>
          </p:nvPr>
        </p:nvGraphicFramePr>
        <p:xfrm>
          <a:off x="1148499" y="2772540"/>
          <a:ext cx="9994446" cy="2740092"/>
        </p:xfrm>
        <a:graphic>
          <a:graphicData uri="http://schemas.openxmlformats.org/drawingml/2006/table">
            <a:tbl>
              <a:tblPr>
                <a:tableStyleId>{5C22544A-7EE6-4342-B048-85BDC9FD1C3A}</a:tableStyleId>
              </a:tblPr>
              <a:tblGrid>
                <a:gridCol w="2070083">
                  <a:extLst>
                    <a:ext uri="{9D8B030D-6E8A-4147-A177-3AD203B41FA5}">
                      <a16:colId xmlns:a16="http://schemas.microsoft.com/office/drawing/2014/main" val="3157319344"/>
                    </a:ext>
                  </a:extLst>
                </a:gridCol>
                <a:gridCol w="1397953">
                  <a:extLst>
                    <a:ext uri="{9D8B030D-6E8A-4147-A177-3AD203B41FA5}">
                      <a16:colId xmlns:a16="http://schemas.microsoft.com/office/drawing/2014/main" val="934315376"/>
                    </a:ext>
                  </a:extLst>
                </a:gridCol>
                <a:gridCol w="1336956">
                  <a:extLst>
                    <a:ext uri="{9D8B030D-6E8A-4147-A177-3AD203B41FA5}">
                      <a16:colId xmlns:a16="http://schemas.microsoft.com/office/drawing/2014/main" val="1739405901"/>
                    </a:ext>
                  </a:extLst>
                </a:gridCol>
                <a:gridCol w="1631675">
                  <a:extLst>
                    <a:ext uri="{9D8B030D-6E8A-4147-A177-3AD203B41FA5}">
                      <a16:colId xmlns:a16="http://schemas.microsoft.com/office/drawing/2014/main" val="1625733240"/>
                    </a:ext>
                  </a:extLst>
                </a:gridCol>
                <a:gridCol w="951270">
                  <a:extLst>
                    <a:ext uri="{9D8B030D-6E8A-4147-A177-3AD203B41FA5}">
                      <a16:colId xmlns:a16="http://schemas.microsoft.com/office/drawing/2014/main" val="501652996"/>
                    </a:ext>
                  </a:extLst>
                </a:gridCol>
                <a:gridCol w="1443499">
                  <a:extLst>
                    <a:ext uri="{9D8B030D-6E8A-4147-A177-3AD203B41FA5}">
                      <a16:colId xmlns:a16="http://schemas.microsoft.com/office/drawing/2014/main" val="4096429004"/>
                    </a:ext>
                  </a:extLst>
                </a:gridCol>
                <a:gridCol w="1163010">
                  <a:extLst>
                    <a:ext uri="{9D8B030D-6E8A-4147-A177-3AD203B41FA5}">
                      <a16:colId xmlns:a16="http://schemas.microsoft.com/office/drawing/2014/main" val="1057271887"/>
                    </a:ext>
                  </a:extLst>
                </a:gridCol>
              </a:tblGrid>
              <a:tr h="459944">
                <a:tc>
                  <a:txBody>
                    <a:bodyPr/>
                    <a:lstStyle/>
                    <a:p>
                      <a:pPr algn="l" fontAlgn="b"/>
                      <a:endParaRPr lang="en-US" sz="1600" b="1" i="0" u="none" strike="noStrike" dirty="0">
                        <a:solidFill>
                          <a:srgbClr val="000000"/>
                        </a:solidFill>
                        <a:effectLst/>
                        <a:latin typeface="+mn-lt"/>
                      </a:endParaRPr>
                    </a:p>
                  </a:txBody>
                  <a:tcPr marL="7620" marR="7620" marT="7620" marB="0" anchor="b"/>
                </a:tc>
                <a:tc gridSpan="2">
                  <a:txBody>
                    <a:bodyPr/>
                    <a:lstStyle/>
                    <a:p>
                      <a:pPr algn="ctr" fontAlgn="b"/>
                      <a:r>
                        <a:rPr lang="en-US" sz="1600" b="1" u="none" strike="noStrike" dirty="0">
                          <a:effectLst/>
                          <a:latin typeface="+mn-lt"/>
                        </a:rPr>
                        <a:t>With at least 1 test &gt;= 3 mg/L</a:t>
                      </a:r>
                      <a:endParaRPr lang="en-US" sz="1600" b="1" i="0" u="none" strike="noStrike" dirty="0">
                        <a:solidFill>
                          <a:srgbClr val="000000"/>
                        </a:solidFill>
                        <a:effectLst/>
                        <a:latin typeface="+mn-lt"/>
                      </a:endParaRPr>
                    </a:p>
                  </a:txBody>
                  <a:tcPr marL="7620" marR="7620" marT="7620" marB="0" anchor="b"/>
                </a:tc>
                <a:tc hMerge="1">
                  <a:txBody>
                    <a:bodyPr/>
                    <a:lstStyle/>
                    <a:p>
                      <a:endParaRPr lang="en-US"/>
                    </a:p>
                  </a:txBody>
                  <a:tcPr/>
                </a:tc>
                <a:tc gridSpan="2">
                  <a:txBody>
                    <a:bodyPr/>
                    <a:lstStyle/>
                    <a:p>
                      <a:pPr algn="ctr" fontAlgn="b"/>
                      <a:r>
                        <a:rPr lang="en-US" sz="1600" b="1" u="none" strike="noStrike" dirty="0">
                          <a:effectLst/>
                          <a:latin typeface="+mn-lt"/>
                        </a:rPr>
                        <a:t>With at least 1 test &gt;= 5 mg/L</a:t>
                      </a:r>
                      <a:endParaRPr lang="en-US" sz="1600" b="1" i="0" u="none" strike="noStrike" dirty="0">
                        <a:solidFill>
                          <a:srgbClr val="000000"/>
                        </a:solidFill>
                        <a:effectLst/>
                        <a:latin typeface="+mn-lt"/>
                      </a:endParaRPr>
                    </a:p>
                  </a:txBody>
                  <a:tcPr marL="7620" marR="7620" marT="7620" marB="0" anchor="b"/>
                </a:tc>
                <a:tc hMerge="1">
                  <a:txBody>
                    <a:bodyPr/>
                    <a:lstStyle/>
                    <a:p>
                      <a:endParaRPr lang="en-US"/>
                    </a:p>
                  </a:txBody>
                  <a:tcPr/>
                </a:tc>
                <a:tc gridSpan="2">
                  <a:txBody>
                    <a:bodyPr/>
                    <a:lstStyle/>
                    <a:p>
                      <a:pPr algn="ctr" fontAlgn="b"/>
                      <a:r>
                        <a:rPr lang="en-US" sz="1600" b="1" u="none" strike="noStrike" dirty="0">
                          <a:effectLst/>
                          <a:latin typeface="+mn-lt"/>
                        </a:rPr>
                        <a:t>With at least 1 test &gt;= 10 mg/L</a:t>
                      </a:r>
                      <a:endParaRPr lang="en-US" sz="1600" b="1" i="0" u="none" strike="noStrike" dirty="0">
                        <a:solidFill>
                          <a:srgbClr val="000000"/>
                        </a:solidFill>
                        <a:effectLst/>
                        <a:latin typeface="+mn-lt"/>
                      </a:endParaRPr>
                    </a:p>
                  </a:txBody>
                  <a:tcPr marL="7620" marR="7620" marT="7620" marB="0" anchor="b"/>
                </a:tc>
                <a:tc hMerge="1">
                  <a:txBody>
                    <a:bodyPr/>
                    <a:lstStyle/>
                    <a:p>
                      <a:endParaRPr lang="en-US"/>
                    </a:p>
                  </a:txBody>
                  <a:tcPr/>
                </a:tc>
                <a:extLst>
                  <a:ext uri="{0D108BD9-81ED-4DB2-BD59-A6C34878D82A}">
                    <a16:rowId xmlns:a16="http://schemas.microsoft.com/office/drawing/2014/main" val="1581701796"/>
                  </a:ext>
                </a:extLst>
              </a:tr>
              <a:tr h="344173">
                <a:tc>
                  <a:txBody>
                    <a:bodyPr/>
                    <a:lstStyle/>
                    <a:p>
                      <a:pPr algn="l" fontAlgn="b"/>
                      <a:r>
                        <a:rPr lang="en-US" sz="1600" b="1" u="none" strike="noStrike">
                          <a:effectLst/>
                          <a:latin typeface="+mn-lt"/>
                        </a:rPr>
                        <a:t>System type</a:t>
                      </a:r>
                      <a:endParaRPr lang="en-US" sz="1600" b="1" i="0" u="none" strike="noStrike">
                        <a:solidFill>
                          <a:srgbClr val="000000"/>
                        </a:solidFill>
                        <a:effectLst/>
                        <a:latin typeface="+mn-lt"/>
                      </a:endParaRPr>
                    </a:p>
                  </a:txBody>
                  <a:tcPr marL="7620" marR="7620" marT="7620" marB="0" anchor="b"/>
                </a:tc>
                <a:tc>
                  <a:txBody>
                    <a:bodyPr/>
                    <a:lstStyle/>
                    <a:p>
                      <a:pPr algn="l" fontAlgn="b"/>
                      <a:r>
                        <a:rPr lang="en-US" sz="1600" b="1" u="none" strike="noStrike">
                          <a:effectLst/>
                          <a:latin typeface="+mn-lt"/>
                        </a:rPr>
                        <a:t>Systems</a:t>
                      </a:r>
                      <a:endParaRPr lang="en-US" sz="1600" b="1" i="0" u="none" strike="noStrike">
                        <a:solidFill>
                          <a:srgbClr val="000000"/>
                        </a:solidFill>
                        <a:effectLst/>
                        <a:latin typeface="+mn-lt"/>
                      </a:endParaRPr>
                    </a:p>
                  </a:txBody>
                  <a:tcPr marL="7620" marR="7620" marT="7620" marB="0" anchor="b"/>
                </a:tc>
                <a:tc>
                  <a:txBody>
                    <a:bodyPr/>
                    <a:lstStyle/>
                    <a:p>
                      <a:pPr algn="l" fontAlgn="b"/>
                      <a:r>
                        <a:rPr lang="en-US" sz="1600" b="1" u="none" strike="noStrike">
                          <a:effectLst/>
                          <a:latin typeface="+mn-lt"/>
                        </a:rPr>
                        <a:t>Population</a:t>
                      </a:r>
                      <a:endParaRPr lang="en-US" sz="1600" b="1" i="0" u="none" strike="noStrike">
                        <a:solidFill>
                          <a:srgbClr val="000000"/>
                        </a:solidFill>
                        <a:effectLst/>
                        <a:latin typeface="+mn-lt"/>
                      </a:endParaRPr>
                    </a:p>
                  </a:txBody>
                  <a:tcPr marL="7620" marR="7620" marT="7620" marB="0" anchor="b"/>
                </a:tc>
                <a:tc>
                  <a:txBody>
                    <a:bodyPr/>
                    <a:lstStyle/>
                    <a:p>
                      <a:pPr algn="l" fontAlgn="b"/>
                      <a:r>
                        <a:rPr lang="en-US" sz="1600" b="1" u="none" strike="noStrike">
                          <a:effectLst/>
                          <a:latin typeface="+mn-lt"/>
                        </a:rPr>
                        <a:t>Systems</a:t>
                      </a:r>
                      <a:endParaRPr lang="en-US" sz="1600" b="1" i="0" u="none" strike="noStrike">
                        <a:solidFill>
                          <a:srgbClr val="000000"/>
                        </a:solidFill>
                        <a:effectLst/>
                        <a:latin typeface="+mn-lt"/>
                      </a:endParaRPr>
                    </a:p>
                  </a:txBody>
                  <a:tcPr marL="7620" marR="7620" marT="7620" marB="0" anchor="b"/>
                </a:tc>
                <a:tc>
                  <a:txBody>
                    <a:bodyPr/>
                    <a:lstStyle/>
                    <a:p>
                      <a:pPr algn="l" fontAlgn="b"/>
                      <a:r>
                        <a:rPr lang="en-US" sz="1600" b="1" u="none" strike="noStrike">
                          <a:effectLst/>
                          <a:latin typeface="+mn-lt"/>
                        </a:rPr>
                        <a:t>Population</a:t>
                      </a:r>
                      <a:endParaRPr lang="en-US" sz="1600" b="1" i="0" u="none" strike="noStrike">
                        <a:solidFill>
                          <a:srgbClr val="000000"/>
                        </a:solidFill>
                        <a:effectLst/>
                        <a:latin typeface="+mn-lt"/>
                      </a:endParaRPr>
                    </a:p>
                  </a:txBody>
                  <a:tcPr marL="7620" marR="7620" marT="7620" marB="0" anchor="b"/>
                </a:tc>
                <a:tc>
                  <a:txBody>
                    <a:bodyPr/>
                    <a:lstStyle/>
                    <a:p>
                      <a:pPr algn="l" fontAlgn="b"/>
                      <a:r>
                        <a:rPr lang="en-US" sz="1600" b="1" u="none" strike="noStrike">
                          <a:effectLst/>
                          <a:latin typeface="+mn-lt"/>
                        </a:rPr>
                        <a:t>Systems</a:t>
                      </a:r>
                      <a:endParaRPr lang="en-US" sz="1600" b="1" i="0" u="none" strike="noStrike">
                        <a:solidFill>
                          <a:srgbClr val="000000"/>
                        </a:solidFill>
                        <a:effectLst/>
                        <a:latin typeface="+mn-lt"/>
                      </a:endParaRPr>
                    </a:p>
                  </a:txBody>
                  <a:tcPr marL="7620" marR="7620" marT="7620" marB="0" anchor="b"/>
                </a:tc>
                <a:tc>
                  <a:txBody>
                    <a:bodyPr/>
                    <a:lstStyle/>
                    <a:p>
                      <a:pPr algn="l" fontAlgn="b"/>
                      <a:r>
                        <a:rPr lang="en-US" sz="1600" b="1" u="none" strike="noStrike" dirty="0">
                          <a:effectLst/>
                          <a:latin typeface="+mn-lt"/>
                        </a:rPr>
                        <a:t>Population</a:t>
                      </a:r>
                      <a:endParaRPr lang="en-US" sz="16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3120549953"/>
                  </a:ext>
                </a:extLst>
              </a:tr>
              <a:tr h="645325">
                <a:tc>
                  <a:txBody>
                    <a:bodyPr/>
                    <a:lstStyle/>
                    <a:p>
                      <a:pPr algn="l" fontAlgn="b"/>
                      <a:r>
                        <a:rPr lang="en-US" sz="1600" u="none" strike="noStrike">
                          <a:effectLst/>
                          <a:latin typeface="+mn-lt"/>
                        </a:rPr>
                        <a:t>Community </a:t>
                      </a:r>
                      <a:endParaRPr lang="en-US" sz="1600" b="0" i="0" u="none" strike="noStrike">
                        <a:solidFill>
                          <a:srgbClr val="000000"/>
                        </a:solidFill>
                        <a:effectLst/>
                        <a:latin typeface="+mn-lt"/>
                      </a:endParaRPr>
                    </a:p>
                  </a:txBody>
                  <a:tcPr marL="7620" marR="7620" marT="7620" marB="0" anchor="b"/>
                </a:tc>
                <a:tc>
                  <a:txBody>
                    <a:bodyPr/>
                    <a:lstStyle/>
                    <a:p>
                      <a:pPr algn="r" fontAlgn="b"/>
                      <a:r>
                        <a:rPr lang="en-US" sz="1600" u="none" strike="noStrike" dirty="0">
                          <a:effectLst/>
                          <a:latin typeface="+mn-lt"/>
                        </a:rPr>
                        <a:t>95 </a:t>
                      </a:r>
                      <a:endParaRPr lang="en-US" sz="1600" b="0" i="0" u="none" strike="noStrike" dirty="0">
                        <a:solidFill>
                          <a:srgbClr val="000000"/>
                        </a:solidFill>
                        <a:effectLst/>
                        <a:latin typeface="+mn-lt"/>
                      </a:endParaRPr>
                    </a:p>
                  </a:txBody>
                  <a:tcPr marL="7620" marR="7620" marT="7620" marB="0" anchor="b"/>
                </a:tc>
                <a:tc>
                  <a:txBody>
                    <a:bodyPr/>
                    <a:lstStyle/>
                    <a:p>
                      <a:pPr algn="r" fontAlgn="b"/>
                      <a:r>
                        <a:rPr lang="en-US" sz="1600" u="none" strike="noStrike" dirty="0">
                          <a:effectLst/>
                          <a:latin typeface="+mn-lt"/>
                        </a:rPr>
                        <a:t>                         405,386  </a:t>
                      </a:r>
                      <a:endParaRPr lang="en-US" sz="1600" b="0" i="0" u="none" strike="noStrike" dirty="0">
                        <a:solidFill>
                          <a:srgbClr val="000000"/>
                        </a:solidFill>
                        <a:effectLst/>
                        <a:latin typeface="+mn-lt"/>
                      </a:endParaRPr>
                    </a:p>
                  </a:txBody>
                  <a:tcPr marL="7620" marR="7620" marT="7620" marB="0" anchor="b"/>
                </a:tc>
                <a:tc>
                  <a:txBody>
                    <a:bodyPr/>
                    <a:lstStyle/>
                    <a:p>
                      <a:pPr algn="r" fontAlgn="b"/>
                      <a:r>
                        <a:rPr lang="en-US" sz="1600" u="none" strike="noStrike" dirty="0">
                          <a:effectLst/>
                          <a:latin typeface="+mn-lt"/>
                        </a:rPr>
                        <a:t>                                   55 </a:t>
                      </a:r>
                      <a:endParaRPr lang="en-US" sz="1600" b="0" i="0" u="none" strike="noStrike" dirty="0">
                        <a:solidFill>
                          <a:srgbClr val="000000"/>
                        </a:solidFill>
                        <a:effectLst/>
                        <a:latin typeface="+mn-lt"/>
                      </a:endParaRPr>
                    </a:p>
                  </a:txBody>
                  <a:tcPr marL="7620" marR="7620" marT="7620" marB="0" anchor="b"/>
                </a:tc>
                <a:tc>
                  <a:txBody>
                    <a:bodyPr/>
                    <a:lstStyle/>
                    <a:p>
                      <a:pPr algn="r" fontAlgn="b"/>
                      <a:r>
                        <a:rPr lang="en-US" sz="1600" u="none" strike="noStrike" dirty="0">
                          <a:effectLst/>
                          <a:latin typeface="+mn-lt"/>
                        </a:rPr>
                        <a:t>                   258,985  </a:t>
                      </a:r>
                      <a:endParaRPr lang="en-US" sz="1600" b="0" i="0" u="none" strike="noStrike" dirty="0">
                        <a:solidFill>
                          <a:srgbClr val="000000"/>
                        </a:solidFill>
                        <a:effectLst/>
                        <a:latin typeface="+mn-lt"/>
                      </a:endParaRPr>
                    </a:p>
                  </a:txBody>
                  <a:tcPr marL="7620" marR="7620" marT="7620" marB="0" anchor="b"/>
                </a:tc>
                <a:tc>
                  <a:txBody>
                    <a:bodyPr/>
                    <a:lstStyle/>
                    <a:p>
                      <a:pPr algn="r" fontAlgn="b"/>
                      <a:r>
                        <a:rPr lang="en-US" sz="1600" u="none" strike="noStrike" dirty="0">
                          <a:effectLst/>
                          <a:latin typeface="+mn-lt"/>
                        </a:rPr>
                        <a:t>                    20 </a:t>
                      </a:r>
                      <a:endParaRPr lang="en-US" sz="1600" b="0" i="0" u="none" strike="noStrike" dirty="0">
                        <a:solidFill>
                          <a:srgbClr val="000000"/>
                        </a:solidFill>
                        <a:effectLst/>
                        <a:latin typeface="+mn-lt"/>
                      </a:endParaRPr>
                    </a:p>
                  </a:txBody>
                  <a:tcPr marL="7620" marR="7620" marT="7620" marB="0" anchor="b"/>
                </a:tc>
                <a:tc>
                  <a:txBody>
                    <a:bodyPr/>
                    <a:lstStyle/>
                    <a:p>
                      <a:pPr algn="r" fontAlgn="b"/>
                      <a:r>
                        <a:rPr lang="en-US" sz="1600" u="none" strike="noStrike" dirty="0">
                          <a:effectLst/>
                          <a:latin typeface="+mn-lt"/>
                        </a:rPr>
                        <a:t>                146,202 </a:t>
                      </a:r>
                      <a:endParaRPr lang="en-US" sz="16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775800293"/>
                  </a:ext>
                </a:extLst>
              </a:tr>
              <a:tr h="645325">
                <a:tc>
                  <a:txBody>
                    <a:bodyPr/>
                    <a:lstStyle/>
                    <a:p>
                      <a:pPr algn="l" fontAlgn="b"/>
                      <a:r>
                        <a:rPr lang="en-US" sz="1600" u="none" strike="noStrike">
                          <a:effectLst/>
                          <a:latin typeface="+mn-lt"/>
                        </a:rPr>
                        <a:t>Non-community</a:t>
                      </a:r>
                      <a:endParaRPr lang="en-US" sz="1600" b="0" i="0" u="none" strike="noStrike">
                        <a:solidFill>
                          <a:srgbClr val="000000"/>
                        </a:solidFill>
                        <a:effectLst/>
                        <a:latin typeface="+mn-lt"/>
                      </a:endParaRPr>
                    </a:p>
                  </a:txBody>
                  <a:tcPr marL="7620" marR="7620" marT="7620" marB="0" anchor="b"/>
                </a:tc>
                <a:tc>
                  <a:txBody>
                    <a:bodyPr/>
                    <a:lstStyle/>
                    <a:p>
                      <a:pPr algn="r" fontAlgn="b"/>
                      <a:r>
                        <a:rPr lang="en-US" sz="1600" u="none" strike="noStrike">
                          <a:effectLst/>
                          <a:latin typeface="+mn-lt"/>
                        </a:rPr>
                        <a:t>                          632 </a:t>
                      </a:r>
                      <a:endParaRPr lang="en-US" sz="1600" b="0" i="0" u="none" strike="noStrike">
                        <a:solidFill>
                          <a:srgbClr val="000000"/>
                        </a:solidFill>
                        <a:effectLst/>
                        <a:latin typeface="+mn-lt"/>
                      </a:endParaRPr>
                    </a:p>
                  </a:txBody>
                  <a:tcPr marL="7620" marR="7620" marT="7620" marB="0" anchor="b"/>
                </a:tc>
                <a:tc>
                  <a:txBody>
                    <a:bodyPr/>
                    <a:lstStyle/>
                    <a:p>
                      <a:pPr algn="r" fontAlgn="b"/>
                      <a:r>
                        <a:rPr lang="en-US" sz="1600" u="none" strike="noStrike" dirty="0">
                          <a:effectLst/>
                          <a:latin typeface="+mn-lt"/>
                        </a:rPr>
                        <a:t>                          67,597 </a:t>
                      </a:r>
                      <a:endParaRPr lang="en-US" sz="1600" b="0" i="0" u="none" strike="noStrike" dirty="0">
                        <a:solidFill>
                          <a:srgbClr val="000000"/>
                        </a:solidFill>
                        <a:effectLst/>
                        <a:latin typeface="+mn-lt"/>
                      </a:endParaRPr>
                    </a:p>
                  </a:txBody>
                  <a:tcPr marL="7620" marR="7620" marT="7620" marB="0" anchor="b"/>
                </a:tc>
                <a:tc>
                  <a:txBody>
                    <a:bodyPr/>
                    <a:lstStyle/>
                    <a:p>
                      <a:pPr algn="r" fontAlgn="b"/>
                      <a:r>
                        <a:rPr lang="en-US" sz="1600" u="none" strike="noStrike" dirty="0">
                          <a:effectLst/>
                          <a:latin typeface="+mn-lt"/>
                        </a:rPr>
                        <a:t>                                 358 </a:t>
                      </a:r>
                      <a:endParaRPr lang="en-US" sz="1600" b="0" i="0" u="none" strike="noStrike" dirty="0">
                        <a:solidFill>
                          <a:srgbClr val="000000"/>
                        </a:solidFill>
                        <a:effectLst/>
                        <a:latin typeface="+mn-lt"/>
                      </a:endParaRPr>
                    </a:p>
                  </a:txBody>
                  <a:tcPr marL="7620" marR="7620" marT="7620" marB="0" anchor="b"/>
                </a:tc>
                <a:tc>
                  <a:txBody>
                    <a:bodyPr/>
                    <a:lstStyle/>
                    <a:p>
                      <a:pPr algn="r" fontAlgn="b"/>
                      <a:r>
                        <a:rPr lang="en-US" sz="1600" u="none" strike="noStrike" dirty="0">
                          <a:effectLst/>
                          <a:latin typeface="+mn-lt"/>
                        </a:rPr>
                        <a:t>                     38,251 </a:t>
                      </a:r>
                      <a:endParaRPr lang="en-US" sz="1600" b="0" i="0" u="none" strike="noStrike" dirty="0">
                        <a:solidFill>
                          <a:srgbClr val="000000"/>
                        </a:solidFill>
                        <a:effectLst/>
                        <a:latin typeface="+mn-lt"/>
                      </a:endParaRPr>
                    </a:p>
                  </a:txBody>
                  <a:tcPr marL="7620" marR="7620" marT="7620" marB="0" anchor="b"/>
                </a:tc>
                <a:tc>
                  <a:txBody>
                    <a:bodyPr/>
                    <a:lstStyle/>
                    <a:p>
                      <a:pPr algn="r" fontAlgn="b"/>
                      <a:r>
                        <a:rPr lang="en-US" sz="1600" u="none" strike="noStrike">
                          <a:effectLst/>
                          <a:latin typeface="+mn-lt"/>
                        </a:rPr>
                        <a:t>                  104 </a:t>
                      </a:r>
                      <a:endParaRPr lang="en-US" sz="1600" b="0" i="0" u="none" strike="noStrike">
                        <a:solidFill>
                          <a:srgbClr val="000000"/>
                        </a:solidFill>
                        <a:effectLst/>
                        <a:latin typeface="+mn-lt"/>
                      </a:endParaRPr>
                    </a:p>
                  </a:txBody>
                  <a:tcPr marL="7620" marR="7620" marT="7620" marB="0" anchor="b"/>
                </a:tc>
                <a:tc>
                  <a:txBody>
                    <a:bodyPr/>
                    <a:lstStyle/>
                    <a:p>
                      <a:pPr algn="r" fontAlgn="b"/>
                      <a:r>
                        <a:rPr lang="en-US" sz="1600" u="none" strike="noStrike">
                          <a:effectLst/>
                          <a:latin typeface="+mn-lt"/>
                        </a:rPr>
                        <a:t>                   8,448 </a:t>
                      </a:r>
                      <a:endParaRPr lang="en-US" sz="16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039114699"/>
                  </a:ext>
                </a:extLst>
              </a:tr>
              <a:tr h="645325">
                <a:tc>
                  <a:txBody>
                    <a:bodyPr/>
                    <a:lstStyle/>
                    <a:p>
                      <a:pPr algn="l" fontAlgn="b"/>
                      <a:r>
                        <a:rPr lang="en-US" sz="1600" u="none" strike="noStrike" dirty="0">
                          <a:effectLst/>
                          <a:latin typeface="+mn-lt"/>
                        </a:rPr>
                        <a:t>All public ground water systems</a:t>
                      </a:r>
                      <a:endParaRPr lang="en-US" sz="1600" b="0" i="0" u="none" strike="noStrike" dirty="0">
                        <a:solidFill>
                          <a:srgbClr val="000000"/>
                        </a:solidFill>
                        <a:effectLst/>
                        <a:latin typeface="+mn-lt"/>
                      </a:endParaRPr>
                    </a:p>
                  </a:txBody>
                  <a:tcPr marL="7620" marR="7620" marT="7620" marB="0" anchor="b"/>
                </a:tc>
                <a:tc>
                  <a:txBody>
                    <a:bodyPr/>
                    <a:lstStyle/>
                    <a:p>
                      <a:pPr algn="r" fontAlgn="b"/>
                      <a:r>
                        <a:rPr lang="en-US" sz="1600" u="none" strike="noStrike" dirty="0">
                          <a:effectLst/>
                          <a:latin typeface="+mn-lt"/>
                        </a:rPr>
                        <a:t>                          727 </a:t>
                      </a:r>
                      <a:endParaRPr lang="en-US" sz="1600" b="0" i="0" u="none" strike="noStrike" dirty="0">
                        <a:solidFill>
                          <a:srgbClr val="000000"/>
                        </a:solidFill>
                        <a:effectLst/>
                        <a:latin typeface="+mn-lt"/>
                      </a:endParaRPr>
                    </a:p>
                  </a:txBody>
                  <a:tcPr marL="7620" marR="7620" marT="7620" marB="0" anchor="b"/>
                </a:tc>
                <a:tc>
                  <a:txBody>
                    <a:bodyPr/>
                    <a:lstStyle/>
                    <a:p>
                      <a:pPr algn="r" fontAlgn="b"/>
                      <a:r>
                        <a:rPr lang="en-US" sz="1600" u="none" strike="noStrike" dirty="0">
                          <a:effectLst/>
                          <a:latin typeface="+mn-lt"/>
                        </a:rPr>
                        <a:t>                         472,983  </a:t>
                      </a:r>
                      <a:endParaRPr lang="en-US" sz="1600" b="0" i="0" u="none" strike="noStrike" dirty="0">
                        <a:solidFill>
                          <a:srgbClr val="000000"/>
                        </a:solidFill>
                        <a:effectLst/>
                        <a:latin typeface="+mn-lt"/>
                      </a:endParaRPr>
                    </a:p>
                  </a:txBody>
                  <a:tcPr marL="7620" marR="7620" marT="7620" marB="0" anchor="b"/>
                </a:tc>
                <a:tc>
                  <a:txBody>
                    <a:bodyPr/>
                    <a:lstStyle/>
                    <a:p>
                      <a:pPr algn="r" fontAlgn="b"/>
                      <a:r>
                        <a:rPr lang="en-US" sz="1600" u="none" strike="noStrike" dirty="0">
                          <a:effectLst/>
                          <a:latin typeface="+mn-lt"/>
                        </a:rPr>
                        <a:t>                                 413 </a:t>
                      </a:r>
                      <a:endParaRPr lang="en-US" sz="1600" b="0" i="0" u="none" strike="noStrike" dirty="0">
                        <a:solidFill>
                          <a:srgbClr val="000000"/>
                        </a:solidFill>
                        <a:effectLst/>
                        <a:latin typeface="+mn-lt"/>
                      </a:endParaRPr>
                    </a:p>
                  </a:txBody>
                  <a:tcPr marL="7620" marR="7620" marT="7620" marB="0" anchor="b"/>
                </a:tc>
                <a:tc>
                  <a:txBody>
                    <a:bodyPr/>
                    <a:lstStyle/>
                    <a:p>
                      <a:pPr algn="r" fontAlgn="b"/>
                      <a:r>
                        <a:rPr lang="en-US" sz="1600" u="none" strike="noStrike" dirty="0">
                          <a:effectLst/>
                          <a:latin typeface="+mn-lt"/>
                        </a:rPr>
                        <a:t>                   297,236 </a:t>
                      </a:r>
                      <a:endParaRPr lang="en-US" sz="1600" b="0" i="0" u="none" strike="noStrike" dirty="0">
                        <a:solidFill>
                          <a:srgbClr val="000000"/>
                        </a:solidFill>
                        <a:effectLst/>
                        <a:latin typeface="+mn-lt"/>
                      </a:endParaRPr>
                    </a:p>
                  </a:txBody>
                  <a:tcPr marL="7620" marR="7620" marT="7620" marB="0" anchor="b"/>
                </a:tc>
                <a:tc>
                  <a:txBody>
                    <a:bodyPr/>
                    <a:lstStyle/>
                    <a:p>
                      <a:pPr algn="r" fontAlgn="b"/>
                      <a:r>
                        <a:rPr lang="en-US" sz="1600" u="none" strike="noStrike" dirty="0">
                          <a:effectLst/>
                          <a:latin typeface="+mn-lt"/>
                        </a:rPr>
                        <a:t>                  124 </a:t>
                      </a:r>
                      <a:endParaRPr lang="en-US" sz="1600" b="0" i="0" u="none" strike="noStrike" dirty="0">
                        <a:solidFill>
                          <a:srgbClr val="000000"/>
                        </a:solidFill>
                        <a:effectLst/>
                        <a:latin typeface="+mn-lt"/>
                      </a:endParaRPr>
                    </a:p>
                  </a:txBody>
                  <a:tcPr marL="7620" marR="7620" marT="7620" marB="0" anchor="b"/>
                </a:tc>
                <a:tc>
                  <a:txBody>
                    <a:bodyPr/>
                    <a:lstStyle/>
                    <a:p>
                      <a:pPr algn="r" fontAlgn="b"/>
                      <a:r>
                        <a:rPr lang="en-US" sz="1600" u="none" strike="noStrike" dirty="0">
                          <a:effectLst/>
                          <a:latin typeface="+mn-lt"/>
                        </a:rPr>
                        <a:t>                154,650 </a:t>
                      </a:r>
                      <a:endParaRPr lang="en-US" sz="16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959534554"/>
                  </a:ext>
                </a:extLst>
              </a:tr>
            </a:tbl>
          </a:graphicData>
        </a:graphic>
      </p:graphicFrame>
    </p:spTree>
    <p:extLst>
      <p:ext uri="{BB962C8B-B14F-4D97-AF65-F5344CB8AC3E}">
        <p14:creationId xmlns:p14="http://schemas.microsoft.com/office/powerpoint/2010/main" val="290288420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E14B7-C39F-4249-9FE5-CA946669888D}"/>
              </a:ext>
            </a:extLst>
          </p:cNvPr>
          <p:cNvSpPr>
            <a:spLocks noGrp="1"/>
          </p:cNvSpPr>
          <p:nvPr>
            <p:ph type="title"/>
          </p:nvPr>
        </p:nvSpPr>
        <p:spPr>
          <a:xfrm>
            <a:off x="838200" y="1378228"/>
            <a:ext cx="10515600" cy="2332382"/>
          </a:xfrm>
        </p:spPr>
        <p:txBody>
          <a:bodyPr>
            <a:normAutofit/>
          </a:bodyPr>
          <a:lstStyle/>
          <a:p>
            <a:pPr algn="ctr"/>
            <a:r>
              <a:rPr lang="en-US" dirty="0"/>
              <a:t>Nitrate in Private Wells</a:t>
            </a:r>
          </a:p>
        </p:txBody>
      </p:sp>
      <p:pic>
        <p:nvPicPr>
          <p:cNvPr id="3" name="Picture 2">
            <a:extLst>
              <a:ext uri="{FF2B5EF4-FFF2-40B4-BE49-F238E27FC236}">
                <a16:creationId xmlns:a16="http://schemas.microsoft.com/office/drawing/2014/main" id="{AEECC5FC-3683-430C-9A87-78255C61CFD9}"/>
              </a:ext>
            </a:extLst>
          </p:cNvPr>
          <p:cNvPicPr>
            <a:picLocks noChangeAspect="1"/>
          </p:cNvPicPr>
          <p:nvPr/>
        </p:nvPicPr>
        <p:blipFill>
          <a:blip r:embed="rId2"/>
          <a:stretch>
            <a:fillRect/>
          </a:stretch>
        </p:blipFill>
        <p:spPr>
          <a:xfrm>
            <a:off x="10366195" y="5386507"/>
            <a:ext cx="1213209" cy="1176630"/>
          </a:xfrm>
          <a:prstGeom prst="rect">
            <a:avLst/>
          </a:prstGeom>
        </p:spPr>
      </p:pic>
    </p:spTree>
    <p:extLst>
      <p:ext uri="{BB962C8B-B14F-4D97-AF65-F5344CB8AC3E}">
        <p14:creationId xmlns:p14="http://schemas.microsoft.com/office/powerpoint/2010/main" val="139057638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E14B7-C39F-4249-9FE5-CA946669888D}"/>
              </a:ext>
            </a:extLst>
          </p:cNvPr>
          <p:cNvSpPr>
            <a:spLocks noGrp="1"/>
          </p:cNvSpPr>
          <p:nvPr>
            <p:ph type="title"/>
          </p:nvPr>
        </p:nvSpPr>
        <p:spPr>
          <a:xfrm>
            <a:off x="838198" y="278039"/>
            <a:ext cx="10515600" cy="1325563"/>
          </a:xfrm>
        </p:spPr>
        <p:txBody>
          <a:bodyPr>
            <a:normAutofit/>
          </a:bodyPr>
          <a:lstStyle/>
          <a:p>
            <a:r>
              <a:rPr lang="en-US" dirty="0"/>
              <a:t>Private Drinking Water Wells</a:t>
            </a:r>
          </a:p>
        </p:txBody>
      </p:sp>
      <p:pic>
        <p:nvPicPr>
          <p:cNvPr id="6" name="Picture 5">
            <a:extLst>
              <a:ext uri="{FF2B5EF4-FFF2-40B4-BE49-F238E27FC236}">
                <a16:creationId xmlns:a16="http://schemas.microsoft.com/office/drawing/2014/main" id="{E0A2CFF7-A86B-4D12-A4BC-E125782F72D8}"/>
              </a:ext>
            </a:extLst>
          </p:cNvPr>
          <p:cNvPicPr>
            <a:picLocks noChangeAspect="1"/>
          </p:cNvPicPr>
          <p:nvPr/>
        </p:nvPicPr>
        <p:blipFill>
          <a:blip r:embed="rId2"/>
          <a:stretch>
            <a:fillRect/>
          </a:stretch>
        </p:blipFill>
        <p:spPr>
          <a:xfrm>
            <a:off x="10366195" y="5386507"/>
            <a:ext cx="1213209" cy="1176630"/>
          </a:xfrm>
          <a:prstGeom prst="rect">
            <a:avLst/>
          </a:prstGeom>
        </p:spPr>
      </p:pic>
      <p:sp>
        <p:nvSpPr>
          <p:cNvPr id="8" name="Content Placeholder 4"/>
          <p:cNvSpPr>
            <a:spLocks noGrp="1"/>
          </p:cNvSpPr>
          <p:nvPr>
            <p:ph sz="half" idx="1"/>
          </p:nvPr>
        </p:nvSpPr>
        <p:spPr>
          <a:xfrm>
            <a:off x="838194" y="1311229"/>
            <a:ext cx="5181600" cy="5171123"/>
          </a:xfrm>
        </p:spPr>
        <p:txBody>
          <a:bodyPr>
            <a:noAutofit/>
          </a:bodyPr>
          <a:lstStyle/>
          <a:p>
            <a:r>
              <a:rPr lang="en-US" sz="2600" dirty="0"/>
              <a:t>Private well data came from four different state programs focused on sampling private wells for nitrate.</a:t>
            </a:r>
          </a:p>
          <a:p>
            <a:r>
              <a:rPr lang="en-US" sz="2000" u="sng" dirty="0">
                <a:hlinkClick r:id="rId3"/>
              </a:rPr>
              <a:t>MDA: Central Sands Volunteer Nitrate Testing</a:t>
            </a:r>
            <a:endParaRPr lang="en-US" sz="2000" dirty="0"/>
          </a:p>
          <a:p>
            <a:r>
              <a:rPr lang="en-US" sz="2000" u="sng" dirty="0">
                <a:hlinkClick r:id="rId4"/>
              </a:rPr>
              <a:t>MDA: Southeast Volunteer Nitrate Testing</a:t>
            </a:r>
            <a:endParaRPr lang="en-US" sz="2000" dirty="0"/>
          </a:p>
          <a:p>
            <a:r>
              <a:rPr lang="en-US" sz="2000" u="sng" dirty="0">
                <a:hlinkClick r:id="rId5"/>
              </a:rPr>
              <a:t>MDA: Township Testing (Initial and Follow-up Sampling)</a:t>
            </a:r>
            <a:endParaRPr lang="en-US" sz="2000" dirty="0"/>
          </a:p>
          <a:p>
            <a:r>
              <a:rPr lang="en-US" sz="2000" u="sng" dirty="0">
                <a:hlinkClick r:id="rId6"/>
              </a:rPr>
              <a:t>MDH: New Domestic Well Testing</a:t>
            </a:r>
            <a:endParaRPr lang="en-US" sz="2600" dirty="0"/>
          </a:p>
          <a:p>
            <a:r>
              <a:rPr lang="en-US" sz="2600" dirty="0"/>
              <a:t>Each program has a different testing frequency and scale at which data are reported.</a:t>
            </a:r>
          </a:p>
          <a:p>
            <a:pPr marL="0" indent="0">
              <a:buNone/>
            </a:pPr>
            <a:endParaRPr lang="en-US" sz="2600" dirty="0"/>
          </a:p>
          <a:p>
            <a:pPr marL="0" indent="0">
              <a:buNone/>
            </a:pPr>
            <a:endParaRPr lang="en-US" sz="2600" dirty="0"/>
          </a:p>
        </p:txBody>
      </p:sp>
      <p:graphicFrame>
        <p:nvGraphicFramePr>
          <p:cNvPr id="9" name="Content Placeholder 7">
            <a:extLst>
              <a:ext uri="{FF2B5EF4-FFF2-40B4-BE49-F238E27FC236}">
                <a16:creationId xmlns:a16="http://schemas.microsoft.com/office/drawing/2014/main" id="{A4D79E6A-86D1-4708-B935-59FFC98E131E}"/>
              </a:ext>
            </a:extLst>
          </p:cNvPr>
          <p:cNvGraphicFramePr>
            <a:graphicFrameLocks/>
          </p:cNvGraphicFramePr>
          <p:nvPr>
            <p:extLst>
              <p:ext uri="{D42A27DB-BD31-4B8C-83A1-F6EECF244321}">
                <p14:modId xmlns:p14="http://schemas.microsoft.com/office/powerpoint/2010/main" val="3951322088"/>
              </p:ext>
            </p:extLst>
          </p:nvPr>
        </p:nvGraphicFramePr>
        <p:xfrm>
          <a:off x="6172202" y="1415732"/>
          <a:ext cx="5181600" cy="435133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0673478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Private Drinking Water Wells Cont.</a:t>
            </a:r>
          </a:p>
        </p:txBody>
      </p:sp>
      <p:sp>
        <p:nvSpPr>
          <p:cNvPr id="3" name="Content Placeholder 2"/>
          <p:cNvSpPr>
            <a:spLocks noGrp="1"/>
          </p:cNvSpPr>
          <p:nvPr>
            <p:ph idx="1"/>
          </p:nvPr>
        </p:nvSpPr>
        <p:spPr/>
        <p:txBody>
          <a:bodyPr/>
          <a:lstStyle/>
          <a:p>
            <a:r>
              <a:rPr lang="en-US" dirty="0"/>
              <a:t>Just under 1.3 million people (22%) of the state, get their drinking water from private wells.</a:t>
            </a:r>
          </a:p>
          <a:p>
            <a:r>
              <a:rPr lang="en-US" dirty="0"/>
              <a:t>Nitrate data was collected for 77,456 households between 2009 and 2018 from 4 programs. </a:t>
            </a:r>
          </a:p>
          <a:p>
            <a:pPr lvl="1"/>
            <a:r>
              <a:rPr lang="en-US" dirty="0"/>
              <a:t>7,657 wells (10%) had at least 1 test &gt;= 3 ppm</a:t>
            </a:r>
          </a:p>
          <a:p>
            <a:pPr lvl="1"/>
            <a:r>
              <a:rPr lang="en-US" dirty="0"/>
              <a:t>5,825 wells (7.5%) had at least 1 test &gt;= 5 ppm</a:t>
            </a:r>
          </a:p>
          <a:p>
            <a:pPr lvl="1"/>
            <a:r>
              <a:rPr lang="en-US" dirty="0"/>
              <a:t>3,364 wells (4.3%) had at least 1 test &gt;= 10 ppm</a:t>
            </a:r>
          </a:p>
        </p:txBody>
      </p:sp>
      <p:pic>
        <p:nvPicPr>
          <p:cNvPr id="4" name="Picture 3">
            <a:extLst>
              <a:ext uri="{FF2B5EF4-FFF2-40B4-BE49-F238E27FC236}">
                <a16:creationId xmlns:a16="http://schemas.microsoft.com/office/drawing/2014/main" id="{70D917D7-A4EC-4D3E-A2E6-F69F7DA3D336}"/>
              </a:ext>
            </a:extLst>
          </p:cNvPr>
          <p:cNvPicPr>
            <a:picLocks noChangeAspect="1"/>
          </p:cNvPicPr>
          <p:nvPr/>
        </p:nvPicPr>
        <p:blipFill>
          <a:blip r:embed="rId2"/>
          <a:stretch>
            <a:fillRect/>
          </a:stretch>
        </p:blipFill>
        <p:spPr>
          <a:xfrm>
            <a:off x="10366195" y="5386507"/>
            <a:ext cx="1213209" cy="1176630"/>
          </a:xfrm>
          <a:prstGeom prst="rect">
            <a:avLst/>
          </a:prstGeom>
        </p:spPr>
      </p:pic>
    </p:spTree>
    <p:extLst>
      <p:ext uri="{BB962C8B-B14F-4D97-AF65-F5344CB8AC3E}">
        <p14:creationId xmlns:p14="http://schemas.microsoft.com/office/powerpoint/2010/main" val="402408877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832CC-302E-4A3D-8091-39C02A96732C}"/>
              </a:ext>
            </a:extLst>
          </p:cNvPr>
          <p:cNvSpPr>
            <a:spLocks noGrp="1"/>
          </p:cNvSpPr>
          <p:nvPr>
            <p:ph type="title"/>
          </p:nvPr>
        </p:nvSpPr>
        <p:spPr>
          <a:xfrm>
            <a:off x="838200" y="-24384"/>
            <a:ext cx="10515600" cy="1325563"/>
          </a:xfrm>
        </p:spPr>
        <p:txBody>
          <a:bodyPr>
            <a:normAutofit/>
          </a:bodyPr>
          <a:lstStyle/>
          <a:p>
            <a:pPr algn="ctr"/>
            <a:r>
              <a:rPr lang="en-US" sz="4000" b="1" dirty="0"/>
              <a:t>Report Methodology/Structure</a:t>
            </a:r>
          </a:p>
        </p:txBody>
      </p:sp>
      <p:sp>
        <p:nvSpPr>
          <p:cNvPr id="3" name="Content Placeholder 2">
            <a:extLst>
              <a:ext uri="{FF2B5EF4-FFF2-40B4-BE49-F238E27FC236}">
                <a16:creationId xmlns:a16="http://schemas.microsoft.com/office/drawing/2014/main" id="{22655644-A144-46A0-8D6D-DA1147404B74}"/>
              </a:ext>
            </a:extLst>
          </p:cNvPr>
          <p:cNvSpPr>
            <a:spLocks noGrp="1"/>
          </p:cNvSpPr>
          <p:nvPr>
            <p:ph idx="1"/>
          </p:nvPr>
        </p:nvSpPr>
        <p:spPr>
          <a:xfrm>
            <a:off x="838200" y="1342239"/>
            <a:ext cx="10515600" cy="4558690"/>
          </a:xfrm>
        </p:spPr>
        <p:txBody>
          <a:bodyPr>
            <a:normAutofit/>
          </a:bodyPr>
          <a:lstStyle/>
          <a:p>
            <a:r>
              <a:rPr lang="en-US" sz="3200" dirty="0">
                <a:ea typeface="Times New Roman" panose="02020603050405020304" pitchFamily="18" charset="0"/>
              </a:rPr>
              <a:t>To assess the extent of nitrate contaminated drinking water in Minnesota, we analyzed all available state data for public water systems and private wells that use groundwater as source water.</a:t>
            </a:r>
          </a:p>
          <a:p>
            <a:pPr marL="0" indent="0">
              <a:buNone/>
            </a:pPr>
            <a:endParaRPr lang="en-US" sz="3200" dirty="0">
              <a:ea typeface="Times New Roman" panose="02020603050405020304" pitchFamily="18" charset="0"/>
            </a:endParaRPr>
          </a:p>
          <a:p>
            <a:r>
              <a:rPr lang="en-US" sz="3200" dirty="0">
                <a:ea typeface="Times New Roman" panose="02020603050405020304" pitchFamily="18" charset="0"/>
              </a:rPr>
              <a:t>Based on the available data, this report presents the currently known range and severity of nitrate contamination impacts in public water systems and private wells in Minnesota. </a:t>
            </a:r>
          </a:p>
          <a:p>
            <a:endParaRPr lang="en-US" dirty="0"/>
          </a:p>
        </p:txBody>
      </p:sp>
    </p:spTree>
    <p:extLst>
      <p:ext uri="{BB962C8B-B14F-4D97-AF65-F5344CB8AC3E}">
        <p14:creationId xmlns:p14="http://schemas.microsoft.com/office/powerpoint/2010/main" val="49236967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B45A-49EC-E644-8B60-633856E695F0}"/>
              </a:ext>
            </a:extLst>
          </p:cNvPr>
          <p:cNvSpPr>
            <a:spLocks noGrp="1"/>
          </p:cNvSpPr>
          <p:nvPr>
            <p:ph type="title"/>
          </p:nvPr>
        </p:nvSpPr>
        <p:spPr/>
        <p:txBody>
          <a:bodyPr/>
          <a:lstStyle/>
          <a:p>
            <a:pPr algn="ctr"/>
            <a:r>
              <a:rPr lang="en-US" b="1" dirty="0"/>
              <a:t>Report Structure</a:t>
            </a:r>
          </a:p>
        </p:txBody>
      </p:sp>
      <p:sp>
        <p:nvSpPr>
          <p:cNvPr id="3" name="Content Placeholder 2">
            <a:extLst>
              <a:ext uri="{FF2B5EF4-FFF2-40B4-BE49-F238E27FC236}">
                <a16:creationId xmlns:a16="http://schemas.microsoft.com/office/drawing/2014/main" id="{4514974E-769D-2940-9521-B97A2D5EFE5D}"/>
              </a:ext>
            </a:extLst>
          </p:cNvPr>
          <p:cNvSpPr>
            <a:spLocks noGrp="1"/>
          </p:cNvSpPr>
          <p:nvPr>
            <p:ph idx="1"/>
          </p:nvPr>
        </p:nvSpPr>
        <p:spPr/>
        <p:txBody>
          <a:bodyPr/>
          <a:lstStyle/>
          <a:p>
            <a:r>
              <a:rPr lang="en-US" dirty="0">
                <a:ea typeface="Times New Roman" panose="02020603050405020304" pitchFamily="18" charset="0"/>
              </a:rPr>
              <a:t>According to the Minnesota Department of Health, nitrate contamination of 3 mg/L or higher indicates that the nitrate pollution is caused by humans and not naturally occurring.</a:t>
            </a:r>
          </a:p>
          <a:p>
            <a:r>
              <a:rPr lang="en-US" dirty="0">
                <a:ea typeface="Times New Roman" panose="02020603050405020304" pitchFamily="18" charset="0"/>
              </a:rPr>
              <a:t>Based on research available in 1962, the Safe Drinking Water Act includes a Maximum Contaminant Level of 10 mg/L for nitrate.</a:t>
            </a:r>
          </a:p>
          <a:p>
            <a:r>
              <a:rPr lang="en-US" dirty="0">
                <a:ea typeface="Times New Roman" panose="02020603050405020304" pitchFamily="18" charset="0"/>
              </a:rPr>
              <a:t>To assess the range of impacts between these levels, and to take into account the most recent public health and toxicology literature, this report presents data on public water systems and private wells impacted by three levels of nitrate contamination: contamination at or above 3 mg/L, 5 mg/L and 10 mg/L.</a:t>
            </a:r>
          </a:p>
          <a:p>
            <a:endParaRPr lang="en-US" dirty="0"/>
          </a:p>
        </p:txBody>
      </p:sp>
    </p:spTree>
    <p:extLst>
      <p:ext uri="{BB962C8B-B14F-4D97-AF65-F5344CB8AC3E}">
        <p14:creationId xmlns:p14="http://schemas.microsoft.com/office/powerpoint/2010/main" val="634416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832CC-302E-4A3D-8091-39C02A96732C}"/>
              </a:ext>
            </a:extLst>
          </p:cNvPr>
          <p:cNvSpPr>
            <a:spLocks noGrp="1"/>
          </p:cNvSpPr>
          <p:nvPr>
            <p:ph type="title"/>
          </p:nvPr>
        </p:nvSpPr>
        <p:spPr/>
        <p:txBody>
          <a:bodyPr>
            <a:normAutofit/>
          </a:bodyPr>
          <a:lstStyle/>
          <a:p>
            <a:pPr algn="ctr"/>
            <a:r>
              <a:rPr lang="en-US" sz="3600" b="1" dirty="0"/>
              <a:t>Public Water System Study Results</a:t>
            </a:r>
          </a:p>
        </p:txBody>
      </p:sp>
      <p:sp>
        <p:nvSpPr>
          <p:cNvPr id="3" name="Content Placeholder 2">
            <a:extLst>
              <a:ext uri="{FF2B5EF4-FFF2-40B4-BE49-F238E27FC236}">
                <a16:creationId xmlns:a16="http://schemas.microsoft.com/office/drawing/2014/main" id="{22655644-A144-46A0-8D6D-DA1147404B74}"/>
              </a:ext>
            </a:extLst>
          </p:cNvPr>
          <p:cNvSpPr>
            <a:spLocks noGrp="1"/>
          </p:cNvSpPr>
          <p:nvPr>
            <p:ph idx="1"/>
          </p:nvPr>
        </p:nvSpPr>
        <p:spPr>
          <a:xfrm>
            <a:off x="838200" y="1825625"/>
            <a:ext cx="10515600" cy="3721735"/>
          </a:xfrm>
        </p:spPr>
        <p:txBody>
          <a:bodyPr>
            <a:normAutofit fontScale="92500" lnSpcReduction="10000"/>
          </a:bodyPr>
          <a:lstStyle/>
          <a:p>
            <a:r>
              <a:rPr lang="en-US" sz="3200" dirty="0">
                <a:solidFill>
                  <a:srgbClr val="000000"/>
                </a:solidFill>
                <a:ea typeface="Times New Roman" panose="02020603050405020304" pitchFamily="18" charset="0"/>
              </a:rPr>
              <a:t>472,983 Minnesotans drink water from 727 public water systems that are contaminated with at least 3 mg/L nitrate.</a:t>
            </a:r>
          </a:p>
          <a:p>
            <a:pPr marL="0" indent="0">
              <a:buNone/>
            </a:pPr>
            <a:endParaRPr lang="en-US" sz="3200" dirty="0">
              <a:solidFill>
                <a:srgbClr val="000000"/>
              </a:solidFill>
              <a:ea typeface="Times New Roman" panose="02020603050405020304" pitchFamily="18" charset="0"/>
            </a:endParaRPr>
          </a:p>
          <a:p>
            <a:r>
              <a:rPr lang="en-US" sz="3200" dirty="0">
                <a:solidFill>
                  <a:srgbClr val="000000"/>
                </a:solidFill>
                <a:ea typeface="Times New Roman" panose="02020603050405020304" pitchFamily="18" charset="0"/>
              </a:rPr>
              <a:t>Almost 300,000 people drink water from 413 public water systems that are contaminated with at least 5 mg/L nitrate. </a:t>
            </a:r>
          </a:p>
          <a:p>
            <a:pPr marL="0" indent="0">
              <a:buNone/>
            </a:pPr>
            <a:endParaRPr lang="en-US" sz="3200" dirty="0">
              <a:solidFill>
                <a:srgbClr val="000000"/>
              </a:solidFill>
              <a:ea typeface="Times New Roman" panose="02020603050405020304" pitchFamily="18" charset="0"/>
            </a:endParaRPr>
          </a:p>
          <a:p>
            <a:r>
              <a:rPr lang="en-US" sz="3200" dirty="0">
                <a:solidFill>
                  <a:srgbClr val="000000"/>
                </a:solidFill>
                <a:ea typeface="Times New Roman" panose="02020603050405020304" pitchFamily="18" charset="0"/>
              </a:rPr>
              <a:t>More than 150,000 people drink water from 124 public water systems that are contaminated with at least 10 mg/L nitrate</a:t>
            </a:r>
            <a:r>
              <a:rPr lang="en-US" sz="4000" dirty="0">
                <a:solidFill>
                  <a:srgbClr val="000000"/>
                </a:solidFill>
                <a:ea typeface="Times New Roman" panose="02020603050405020304" pitchFamily="18" charset="0"/>
              </a:rPr>
              <a:t>.</a:t>
            </a:r>
            <a:r>
              <a:rPr lang="en-US" sz="4000" b="1" dirty="0">
                <a:solidFill>
                  <a:srgbClr val="000000"/>
                </a:solidFill>
                <a:ea typeface="Times New Roman" panose="02020603050405020304" pitchFamily="18" charset="0"/>
              </a:rPr>
              <a:t> </a:t>
            </a:r>
            <a:endParaRPr lang="en-US" sz="4000" dirty="0">
              <a:ea typeface="Times New Roman" panose="02020603050405020304" pitchFamily="18" charset="0"/>
            </a:endParaRPr>
          </a:p>
          <a:p>
            <a:endParaRPr lang="en-US" dirty="0"/>
          </a:p>
        </p:txBody>
      </p:sp>
    </p:spTree>
    <p:extLst>
      <p:ext uri="{BB962C8B-B14F-4D97-AF65-F5344CB8AC3E}">
        <p14:creationId xmlns:p14="http://schemas.microsoft.com/office/powerpoint/2010/main" val="152453424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832CC-302E-4A3D-8091-39C02A96732C}"/>
              </a:ext>
            </a:extLst>
          </p:cNvPr>
          <p:cNvSpPr>
            <a:spLocks noGrp="1"/>
          </p:cNvSpPr>
          <p:nvPr>
            <p:ph type="title"/>
          </p:nvPr>
        </p:nvSpPr>
        <p:spPr>
          <a:xfrm>
            <a:off x="838200" y="365126"/>
            <a:ext cx="10515600" cy="674528"/>
          </a:xfrm>
        </p:spPr>
        <p:txBody>
          <a:bodyPr>
            <a:normAutofit/>
          </a:bodyPr>
          <a:lstStyle/>
          <a:p>
            <a:pPr algn="ctr"/>
            <a:r>
              <a:rPr lang="en-US" sz="3600" dirty="0"/>
              <a:t>Public Water System Study Results</a:t>
            </a:r>
          </a:p>
        </p:txBody>
      </p:sp>
      <p:graphicFrame>
        <p:nvGraphicFramePr>
          <p:cNvPr id="4" name="Content Placeholder 3">
            <a:extLst>
              <a:ext uri="{FF2B5EF4-FFF2-40B4-BE49-F238E27FC236}">
                <a16:creationId xmlns:a16="http://schemas.microsoft.com/office/drawing/2014/main" id="{2BE99E5B-CA08-4BC6-B545-66FF72655312}"/>
              </a:ext>
            </a:extLst>
          </p:cNvPr>
          <p:cNvGraphicFramePr>
            <a:graphicFrameLocks noGrp="1"/>
          </p:cNvGraphicFramePr>
          <p:nvPr>
            <p:ph idx="1"/>
            <p:extLst>
              <p:ext uri="{D42A27DB-BD31-4B8C-83A1-F6EECF244321}">
                <p14:modId xmlns:p14="http://schemas.microsoft.com/office/powerpoint/2010/main" val="1085616063"/>
              </p:ext>
            </p:extLst>
          </p:nvPr>
        </p:nvGraphicFramePr>
        <p:xfrm>
          <a:off x="838197" y="2037640"/>
          <a:ext cx="10515603" cy="3277368"/>
        </p:xfrm>
        <a:graphic>
          <a:graphicData uri="http://schemas.openxmlformats.org/drawingml/2006/table">
            <a:tbl>
              <a:tblPr/>
              <a:tblGrid>
                <a:gridCol w="1502229">
                  <a:extLst>
                    <a:ext uri="{9D8B030D-6E8A-4147-A177-3AD203B41FA5}">
                      <a16:colId xmlns:a16="http://schemas.microsoft.com/office/drawing/2014/main" val="2976657311"/>
                    </a:ext>
                  </a:extLst>
                </a:gridCol>
                <a:gridCol w="1502229">
                  <a:extLst>
                    <a:ext uri="{9D8B030D-6E8A-4147-A177-3AD203B41FA5}">
                      <a16:colId xmlns:a16="http://schemas.microsoft.com/office/drawing/2014/main" val="3441956451"/>
                    </a:ext>
                  </a:extLst>
                </a:gridCol>
                <a:gridCol w="1502229">
                  <a:extLst>
                    <a:ext uri="{9D8B030D-6E8A-4147-A177-3AD203B41FA5}">
                      <a16:colId xmlns:a16="http://schemas.microsoft.com/office/drawing/2014/main" val="3237457868"/>
                    </a:ext>
                  </a:extLst>
                </a:gridCol>
                <a:gridCol w="1502229">
                  <a:extLst>
                    <a:ext uri="{9D8B030D-6E8A-4147-A177-3AD203B41FA5}">
                      <a16:colId xmlns:a16="http://schemas.microsoft.com/office/drawing/2014/main" val="302787622"/>
                    </a:ext>
                  </a:extLst>
                </a:gridCol>
                <a:gridCol w="1502229">
                  <a:extLst>
                    <a:ext uri="{9D8B030D-6E8A-4147-A177-3AD203B41FA5}">
                      <a16:colId xmlns:a16="http://schemas.microsoft.com/office/drawing/2014/main" val="3924383400"/>
                    </a:ext>
                  </a:extLst>
                </a:gridCol>
                <a:gridCol w="1502229">
                  <a:extLst>
                    <a:ext uri="{9D8B030D-6E8A-4147-A177-3AD203B41FA5}">
                      <a16:colId xmlns:a16="http://schemas.microsoft.com/office/drawing/2014/main" val="3726940152"/>
                    </a:ext>
                  </a:extLst>
                </a:gridCol>
                <a:gridCol w="1502229">
                  <a:extLst>
                    <a:ext uri="{9D8B030D-6E8A-4147-A177-3AD203B41FA5}">
                      <a16:colId xmlns:a16="http://schemas.microsoft.com/office/drawing/2014/main" val="154435946"/>
                    </a:ext>
                  </a:extLst>
                </a:gridCol>
              </a:tblGrid>
              <a:tr h="644274">
                <a:tc>
                  <a:txBody>
                    <a:bodyPr/>
                    <a:lstStyle/>
                    <a:p>
                      <a:pPr algn="l" fontAlgn="base"/>
                      <a:endParaRPr lang="en-US" sz="1800" dirty="0">
                        <a:effectLst/>
                        <a:latin typeface="+mj-lt"/>
                      </a:endParaRP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tc gridSpan="2">
                  <a:txBody>
                    <a:bodyPr/>
                    <a:lstStyle/>
                    <a:p>
                      <a:pPr algn="ctr" fontAlgn="base"/>
                      <a:r>
                        <a:rPr lang="en-US" sz="1800" dirty="0">
                          <a:effectLst/>
                          <a:latin typeface="+mj-lt"/>
                        </a:rPr>
                        <a:t>With at Least 1 test &gt;= 3 mg/L</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ase"/>
                      <a:r>
                        <a:rPr lang="en-US" sz="1800" dirty="0">
                          <a:effectLst/>
                          <a:latin typeface="+mj-lt"/>
                        </a:rPr>
                        <a:t>With at Least 1 test &gt;= 5 mg/L</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ase"/>
                      <a:r>
                        <a:rPr lang="en-US" sz="1800" dirty="0">
                          <a:effectLst/>
                          <a:latin typeface="+mj-lt"/>
                        </a:rPr>
                        <a:t>With at Least 1 test &gt;= 10 mg/L</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096580235"/>
                  </a:ext>
                </a:extLst>
              </a:tr>
              <a:tr h="644274">
                <a:tc>
                  <a:txBody>
                    <a:bodyPr/>
                    <a:lstStyle/>
                    <a:p>
                      <a:pPr algn="l" fontAlgn="base"/>
                      <a:r>
                        <a:rPr lang="en-US" sz="1800" dirty="0">
                          <a:effectLst/>
                          <a:latin typeface="+mj-lt"/>
                        </a:rPr>
                        <a:t>System Type</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5F5F1"/>
                    </a:solidFill>
                  </a:tcPr>
                </a:tc>
                <a:tc>
                  <a:txBody>
                    <a:bodyPr/>
                    <a:lstStyle/>
                    <a:p>
                      <a:pPr algn="ctr" fontAlgn="base"/>
                      <a:r>
                        <a:rPr lang="en-US" sz="1800" dirty="0">
                          <a:effectLst/>
                          <a:latin typeface="+mj-lt"/>
                        </a:rPr>
                        <a:t>Systems</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5F5F1"/>
                    </a:solidFill>
                  </a:tcPr>
                </a:tc>
                <a:tc>
                  <a:txBody>
                    <a:bodyPr/>
                    <a:lstStyle/>
                    <a:p>
                      <a:pPr algn="ctr" fontAlgn="base"/>
                      <a:r>
                        <a:rPr lang="en-US" sz="1800" dirty="0">
                          <a:effectLst/>
                          <a:latin typeface="+mj-lt"/>
                        </a:rPr>
                        <a:t>People Served</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5F5F1"/>
                    </a:solidFill>
                  </a:tcPr>
                </a:tc>
                <a:tc>
                  <a:txBody>
                    <a:bodyPr/>
                    <a:lstStyle/>
                    <a:p>
                      <a:pPr algn="ctr" fontAlgn="base"/>
                      <a:r>
                        <a:rPr lang="en-US" sz="1800" dirty="0">
                          <a:effectLst/>
                          <a:latin typeface="+mj-lt"/>
                        </a:rPr>
                        <a:t>Systems</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5F5F1"/>
                    </a:solidFill>
                  </a:tcPr>
                </a:tc>
                <a:tc>
                  <a:txBody>
                    <a:bodyPr/>
                    <a:lstStyle/>
                    <a:p>
                      <a:pPr algn="ctr" fontAlgn="base"/>
                      <a:r>
                        <a:rPr lang="en-US" sz="1800" dirty="0">
                          <a:effectLst/>
                          <a:latin typeface="+mj-lt"/>
                        </a:rPr>
                        <a:t>People Served</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5F5F1"/>
                    </a:solidFill>
                  </a:tcPr>
                </a:tc>
                <a:tc>
                  <a:txBody>
                    <a:bodyPr/>
                    <a:lstStyle/>
                    <a:p>
                      <a:pPr algn="ctr" fontAlgn="base"/>
                      <a:r>
                        <a:rPr lang="en-US" sz="1800" dirty="0">
                          <a:effectLst/>
                          <a:latin typeface="+mj-lt"/>
                        </a:rPr>
                        <a:t>Systems</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5F5F1"/>
                    </a:solidFill>
                  </a:tcPr>
                </a:tc>
                <a:tc>
                  <a:txBody>
                    <a:bodyPr/>
                    <a:lstStyle/>
                    <a:p>
                      <a:pPr algn="ctr" fontAlgn="base"/>
                      <a:r>
                        <a:rPr lang="en-US" sz="1800" dirty="0">
                          <a:effectLst/>
                          <a:latin typeface="+mj-lt"/>
                        </a:rPr>
                        <a:t>People Served</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5F5F1"/>
                    </a:solidFill>
                  </a:tcPr>
                </a:tc>
                <a:extLst>
                  <a:ext uri="{0D108BD9-81ED-4DB2-BD59-A6C34878D82A}">
                    <a16:rowId xmlns:a16="http://schemas.microsoft.com/office/drawing/2014/main" val="1928905437"/>
                  </a:ext>
                </a:extLst>
              </a:tr>
              <a:tr h="377678">
                <a:tc>
                  <a:txBody>
                    <a:bodyPr/>
                    <a:lstStyle/>
                    <a:p>
                      <a:pPr algn="l" fontAlgn="base"/>
                      <a:r>
                        <a:rPr lang="en-US" sz="1800" dirty="0">
                          <a:effectLst/>
                          <a:latin typeface="+mj-lt"/>
                        </a:rPr>
                        <a:t>Community</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tc>
                  <a:txBody>
                    <a:bodyPr/>
                    <a:lstStyle/>
                    <a:p>
                      <a:pPr algn="l" fontAlgn="base"/>
                      <a:r>
                        <a:rPr lang="en-US" sz="1800" dirty="0">
                          <a:effectLst/>
                          <a:latin typeface="+mj-lt"/>
                        </a:rPr>
                        <a:t>95</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tc>
                  <a:txBody>
                    <a:bodyPr/>
                    <a:lstStyle/>
                    <a:p>
                      <a:pPr algn="l" fontAlgn="base"/>
                      <a:r>
                        <a:rPr lang="en-US" sz="1800">
                          <a:effectLst/>
                          <a:latin typeface="+mj-lt"/>
                        </a:rPr>
                        <a:t>405,386</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tc>
                  <a:txBody>
                    <a:bodyPr/>
                    <a:lstStyle/>
                    <a:p>
                      <a:pPr algn="l" fontAlgn="base"/>
                      <a:r>
                        <a:rPr lang="en-US" sz="1800">
                          <a:effectLst/>
                          <a:latin typeface="+mj-lt"/>
                        </a:rPr>
                        <a:t>55</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tc>
                  <a:txBody>
                    <a:bodyPr/>
                    <a:lstStyle/>
                    <a:p>
                      <a:pPr algn="l" fontAlgn="base"/>
                      <a:r>
                        <a:rPr lang="en-US" sz="1800">
                          <a:effectLst/>
                          <a:latin typeface="+mj-lt"/>
                        </a:rPr>
                        <a:t>258,985</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tc>
                  <a:txBody>
                    <a:bodyPr/>
                    <a:lstStyle/>
                    <a:p>
                      <a:pPr algn="l" fontAlgn="base"/>
                      <a:r>
                        <a:rPr lang="en-US" sz="1800" dirty="0">
                          <a:effectLst/>
                          <a:latin typeface="+mj-lt"/>
                        </a:rPr>
                        <a:t>20</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tc>
                  <a:txBody>
                    <a:bodyPr/>
                    <a:lstStyle/>
                    <a:p>
                      <a:pPr algn="l" fontAlgn="base"/>
                      <a:r>
                        <a:rPr lang="en-US" sz="1800">
                          <a:effectLst/>
                          <a:latin typeface="+mj-lt"/>
                        </a:rPr>
                        <a:t>146,202</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extLst>
                  <a:ext uri="{0D108BD9-81ED-4DB2-BD59-A6C34878D82A}">
                    <a16:rowId xmlns:a16="http://schemas.microsoft.com/office/drawing/2014/main" val="892873180"/>
                  </a:ext>
                </a:extLst>
              </a:tr>
              <a:tr h="644274">
                <a:tc>
                  <a:txBody>
                    <a:bodyPr/>
                    <a:lstStyle/>
                    <a:p>
                      <a:pPr algn="l" fontAlgn="base"/>
                      <a:r>
                        <a:rPr lang="en-US" sz="1800" dirty="0">
                          <a:effectLst/>
                          <a:latin typeface="+mj-lt"/>
                        </a:rPr>
                        <a:t>Non-community</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5F5F1"/>
                    </a:solidFill>
                  </a:tcPr>
                </a:tc>
                <a:tc>
                  <a:txBody>
                    <a:bodyPr/>
                    <a:lstStyle/>
                    <a:p>
                      <a:pPr algn="l" fontAlgn="base"/>
                      <a:r>
                        <a:rPr lang="en-US" sz="1800" dirty="0">
                          <a:effectLst/>
                          <a:latin typeface="+mj-lt"/>
                        </a:rPr>
                        <a:t>632</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5F5F1"/>
                    </a:solidFill>
                  </a:tcPr>
                </a:tc>
                <a:tc>
                  <a:txBody>
                    <a:bodyPr/>
                    <a:lstStyle/>
                    <a:p>
                      <a:pPr algn="l" fontAlgn="base"/>
                      <a:r>
                        <a:rPr lang="en-US" sz="1800">
                          <a:effectLst/>
                          <a:latin typeface="+mj-lt"/>
                        </a:rPr>
                        <a:t>67,597</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5F5F1"/>
                    </a:solidFill>
                  </a:tcPr>
                </a:tc>
                <a:tc>
                  <a:txBody>
                    <a:bodyPr/>
                    <a:lstStyle/>
                    <a:p>
                      <a:pPr algn="l" fontAlgn="base"/>
                      <a:r>
                        <a:rPr lang="en-US" sz="1800">
                          <a:effectLst/>
                          <a:latin typeface="+mj-lt"/>
                        </a:rPr>
                        <a:t>358</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5F5F1"/>
                    </a:solidFill>
                  </a:tcPr>
                </a:tc>
                <a:tc>
                  <a:txBody>
                    <a:bodyPr/>
                    <a:lstStyle/>
                    <a:p>
                      <a:pPr algn="l" fontAlgn="base"/>
                      <a:r>
                        <a:rPr lang="en-US" sz="1800">
                          <a:effectLst/>
                          <a:latin typeface="+mj-lt"/>
                        </a:rPr>
                        <a:t>38,251</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5F5F1"/>
                    </a:solidFill>
                  </a:tcPr>
                </a:tc>
                <a:tc>
                  <a:txBody>
                    <a:bodyPr/>
                    <a:lstStyle/>
                    <a:p>
                      <a:pPr algn="l" fontAlgn="base"/>
                      <a:r>
                        <a:rPr lang="en-US" sz="1800">
                          <a:effectLst/>
                          <a:latin typeface="+mj-lt"/>
                        </a:rPr>
                        <a:t>104</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5F5F1"/>
                    </a:solidFill>
                  </a:tcPr>
                </a:tc>
                <a:tc>
                  <a:txBody>
                    <a:bodyPr/>
                    <a:lstStyle/>
                    <a:p>
                      <a:pPr algn="l" fontAlgn="base"/>
                      <a:r>
                        <a:rPr lang="en-US" sz="1800">
                          <a:effectLst/>
                          <a:latin typeface="+mj-lt"/>
                        </a:rPr>
                        <a:t>8,448</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5F5F1"/>
                    </a:solidFill>
                  </a:tcPr>
                </a:tc>
                <a:extLst>
                  <a:ext uri="{0D108BD9-81ED-4DB2-BD59-A6C34878D82A}">
                    <a16:rowId xmlns:a16="http://schemas.microsoft.com/office/drawing/2014/main" val="4137055666"/>
                  </a:ext>
                </a:extLst>
              </a:tr>
              <a:tr h="910871">
                <a:tc>
                  <a:txBody>
                    <a:bodyPr/>
                    <a:lstStyle/>
                    <a:p>
                      <a:pPr algn="l" fontAlgn="base"/>
                      <a:r>
                        <a:rPr lang="en-US" sz="1800" dirty="0">
                          <a:effectLst/>
                          <a:latin typeface="+mj-lt"/>
                        </a:rPr>
                        <a:t>All public ground water systems</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tc>
                  <a:txBody>
                    <a:bodyPr/>
                    <a:lstStyle/>
                    <a:p>
                      <a:pPr algn="l" fontAlgn="base"/>
                      <a:r>
                        <a:rPr lang="en-US" sz="1800" dirty="0">
                          <a:effectLst/>
                          <a:latin typeface="+mj-lt"/>
                        </a:rPr>
                        <a:t>727</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tc>
                  <a:txBody>
                    <a:bodyPr/>
                    <a:lstStyle/>
                    <a:p>
                      <a:pPr algn="l" fontAlgn="base"/>
                      <a:r>
                        <a:rPr lang="en-US" sz="1800" dirty="0">
                          <a:effectLst/>
                          <a:latin typeface="+mj-lt"/>
                        </a:rPr>
                        <a:t>472,983</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tc>
                  <a:txBody>
                    <a:bodyPr/>
                    <a:lstStyle/>
                    <a:p>
                      <a:pPr algn="l" fontAlgn="base"/>
                      <a:r>
                        <a:rPr lang="en-US" sz="1800" dirty="0">
                          <a:effectLst/>
                          <a:latin typeface="+mj-lt"/>
                        </a:rPr>
                        <a:t>413</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tc>
                  <a:txBody>
                    <a:bodyPr/>
                    <a:lstStyle/>
                    <a:p>
                      <a:pPr algn="l" fontAlgn="base"/>
                      <a:r>
                        <a:rPr lang="en-US" sz="1800" dirty="0">
                          <a:effectLst/>
                          <a:latin typeface="+mj-lt"/>
                        </a:rPr>
                        <a:t>297,236</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tc>
                  <a:txBody>
                    <a:bodyPr/>
                    <a:lstStyle/>
                    <a:p>
                      <a:pPr algn="l" fontAlgn="base"/>
                      <a:r>
                        <a:rPr lang="en-US" sz="1800" dirty="0">
                          <a:effectLst/>
                          <a:latin typeface="+mj-lt"/>
                        </a:rPr>
                        <a:t>124</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tc>
                  <a:txBody>
                    <a:bodyPr/>
                    <a:lstStyle/>
                    <a:p>
                      <a:pPr algn="l" fontAlgn="base"/>
                      <a:r>
                        <a:rPr lang="en-US" sz="1800" dirty="0">
                          <a:effectLst/>
                          <a:latin typeface="+mj-lt"/>
                        </a:rPr>
                        <a:t>154,650</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extLst>
                  <a:ext uri="{0D108BD9-81ED-4DB2-BD59-A6C34878D82A}">
                    <a16:rowId xmlns:a16="http://schemas.microsoft.com/office/drawing/2014/main" val="160897053"/>
                  </a:ext>
                </a:extLst>
              </a:tr>
            </a:tbl>
          </a:graphicData>
        </a:graphic>
      </p:graphicFrame>
    </p:spTree>
    <p:extLst>
      <p:ext uri="{BB962C8B-B14F-4D97-AF65-F5344CB8AC3E}">
        <p14:creationId xmlns:p14="http://schemas.microsoft.com/office/powerpoint/2010/main" val="130173974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615AEF5-E603-49EA-800D-F4308C1EA43A}"/>
              </a:ext>
            </a:extLst>
          </p:cNvPr>
          <p:cNvSpPr txBox="1">
            <a:spLocks/>
          </p:cNvSpPr>
          <p:nvPr/>
        </p:nvSpPr>
        <p:spPr>
          <a:xfrm>
            <a:off x="990600" y="517525"/>
            <a:ext cx="10515600" cy="5660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Private Well Study Results</a:t>
            </a:r>
          </a:p>
        </p:txBody>
      </p:sp>
      <p:sp>
        <p:nvSpPr>
          <p:cNvPr id="8" name="Content Placeholder 7">
            <a:extLst>
              <a:ext uri="{FF2B5EF4-FFF2-40B4-BE49-F238E27FC236}">
                <a16:creationId xmlns:a16="http://schemas.microsoft.com/office/drawing/2014/main" id="{E9A19FCE-E04D-4E1E-8A39-0A9435939072}"/>
              </a:ext>
            </a:extLst>
          </p:cNvPr>
          <p:cNvSpPr>
            <a:spLocks noGrp="1"/>
          </p:cNvSpPr>
          <p:nvPr>
            <p:ph idx="1"/>
          </p:nvPr>
        </p:nvSpPr>
        <p:spPr>
          <a:xfrm>
            <a:off x="838157" y="1618361"/>
            <a:ext cx="10515600" cy="4373839"/>
          </a:xfrm>
        </p:spPr>
        <p:txBody>
          <a:bodyPr>
            <a:normAutofit fontScale="92500"/>
          </a:bodyPr>
          <a:lstStyle/>
          <a:p>
            <a:r>
              <a:rPr lang="en-US" dirty="0"/>
              <a:t>Tests by the Minnesota Department of Health and Department of Agriculture in the past 10 years show that 7,657 Minnesota households drink from private wells with at least one test at or above 3 mg/L of nitrate. </a:t>
            </a:r>
          </a:p>
          <a:p>
            <a:pPr marL="0" indent="0">
              <a:buNone/>
            </a:pPr>
            <a:endParaRPr lang="en-US" dirty="0"/>
          </a:p>
          <a:p>
            <a:r>
              <a:rPr lang="en-US" dirty="0"/>
              <a:t>If each of these private wells serve just three people, it means that private well nitrate contamination impacts almost 23,000 Minnesotans.</a:t>
            </a:r>
          </a:p>
          <a:p>
            <a:pPr marL="0" indent="0">
              <a:buNone/>
            </a:pPr>
            <a:endParaRPr lang="en-US" dirty="0"/>
          </a:p>
          <a:p>
            <a:r>
              <a:rPr lang="en-US" dirty="0"/>
              <a:t>EWG also found that at least 368 households have private well test results showing contamination at or above twice the legal limit, or 20 mg/L. </a:t>
            </a:r>
          </a:p>
          <a:p>
            <a:endParaRPr lang="en-US" dirty="0"/>
          </a:p>
        </p:txBody>
      </p:sp>
    </p:spTree>
    <p:extLst>
      <p:ext uri="{BB962C8B-B14F-4D97-AF65-F5344CB8AC3E}">
        <p14:creationId xmlns:p14="http://schemas.microsoft.com/office/powerpoint/2010/main" val="247658784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2224457-226D-45A3-90FF-B1041ADD4166}"/>
              </a:ext>
            </a:extLst>
          </p:cNvPr>
          <p:cNvGraphicFramePr>
            <a:graphicFrameLocks noGrp="1"/>
          </p:cNvGraphicFramePr>
          <p:nvPr>
            <p:ph idx="1"/>
            <p:extLst>
              <p:ext uri="{D42A27DB-BD31-4B8C-83A1-F6EECF244321}">
                <p14:modId xmlns:p14="http://schemas.microsoft.com/office/powerpoint/2010/main" val="1717219109"/>
              </p:ext>
            </p:extLst>
          </p:nvPr>
        </p:nvGraphicFramePr>
        <p:xfrm>
          <a:off x="687198" y="2766060"/>
          <a:ext cx="10515600" cy="1874520"/>
        </p:xfrm>
        <a:graphic>
          <a:graphicData uri="http://schemas.openxmlformats.org/drawingml/2006/table">
            <a:tbl>
              <a:tblPr/>
              <a:tblGrid>
                <a:gridCol w="2628900">
                  <a:extLst>
                    <a:ext uri="{9D8B030D-6E8A-4147-A177-3AD203B41FA5}">
                      <a16:colId xmlns:a16="http://schemas.microsoft.com/office/drawing/2014/main" val="3487950790"/>
                    </a:ext>
                  </a:extLst>
                </a:gridCol>
                <a:gridCol w="1844377">
                  <a:extLst>
                    <a:ext uri="{9D8B030D-6E8A-4147-A177-3AD203B41FA5}">
                      <a16:colId xmlns:a16="http://schemas.microsoft.com/office/drawing/2014/main" val="2574498804"/>
                    </a:ext>
                  </a:extLst>
                </a:gridCol>
                <a:gridCol w="2118511">
                  <a:extLst>
                    <a:ext uri="{9D8B030D-6E8A-4147-A177-3AD203B41FA5}">
                      <a16:colId xmlns:a16="http://schemas.microsoft.com/office/drawing/2014/main" val="2060592500"/>
                    </a:ext>
                  </a:extLst>
                </a:gridCol>
                <a:gridCol w="1946495">
                  <a:extLst>
                    <a:ext uri="{9D8B030D-6E8A-4147-A177-3AD203B41FA5}">
                      <a16:colId xmlns:a16="http://schemas.microsoft.com/office/drawing/2014/main" val="200859992"/>
                    </a:ext>
                  </a:extLst>
                </a:gridCol>
                <a:gridCol w="1977317">
                  <a:extLst>
                    <a:ext uri="{9D8B030D-6E8A-4147-A177-3AD203B41FA5}">
                      <a16:colId xmlns:a16="http://schemas.microsoft.com/office/drawing/2014/main" val="20004"/>
                    </a:ext>
                  </a:extLst>
                </a:gridCol>
              </a:tblGrid>
              <a:tr h="855326">
                <a:tc>
                  <a:txBody>
                    <a:bodyPr/>
                    <a:lstStyle/>
                    <a:p>
                      <a:pPr algn="l" fontAlgn="base"/>
                      <a:endParaRPr lang="en-US" dirty="0">
                        <a:effectLst/>
                        <a:latin typeface="Lato"/>
                      </a:endParaRP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tc>
                  <a:txBody>
                    <a:bodyPr/>
                    <a:lstStyle/>
                    <a:p>
                      <a:pPr algn="l" fontAlgn="base"/>
                      <a:r>
                        <a:rPr lang="en-US" dirty="0">
                          <a:effectLst/>
                          <a:latin typeface="Lato"/>
                        </a:rPr>
                        <a:t>At least 1 test at or above 3 mg/L</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tc>
                  <a:txBody>
                    <a:bodyPr/>
                    <a:lstStyle/>
                    <a:p>
                      <a:pPr algn="l" fontAlgn="base"/>
                      <a:r>
                        <a:rPr lang="en-US">
                          <a:effectLst/>
                          <a:latin typeface="Lato"/>
                        </a:rPr>
                        <a:t>At least 1 test at or above 5 mg/L</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tc>
                  <a:txBody>
                    <a:bodyPr/>
                    <a:lstStyle/>
                    <a:p>
                      <a:pPr algn="l" fontAlgn="base"/>
                      <a:r>
                        <a:rPr lang="en-US" dirty="0">
                          <a:effectLst/>
                          <a:latin typeface="Lato"/>
                        </a:rPr>
                        <a:t>At least 1 test at or above 10 mg/L</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tc>
                  <a:txBody>
                    <a:bodyPr/>
                    <a:lstStyle/>
                    <a:p>
                      <a:pPr marL="0" algn="l" defTabSz="914400" rtl="0" eaLnBrk="1" fontAlgn="base" latinLnBrk="0" hangingPunct="1"/>
                      <a:endParaRPr lang="en-US" sz="1800" kern="1200" dirty="0">
                        <a:solidFill>
                          <a:schemeClr val="tx1"/>
                        </a:solidFill>
                        <a:effectLst/>
                        <a:latin typeface="Lato"/>
                        <a:ea typeface="+mn-ea"/>
                        <a:cs typeface="+mn-cs"/>
                      </a:endParaRPr>
                    </a:p>
                    <a:p>
                      <a:pPr marL="0" algn="l" defTabSz="914400" rtl="0" eaLnBrk="1" fontAlgn="base" latinLnBrk="0" hangingPunct="1"/>
                      <a:r>
                        <a:rPr lang="en-US" sz="1800" kern="1200" dirty="0">
                          <a:solidFill>
                            <a:schemeClr val="tx1"/>
                          </a:solidFill>
                          <a:effectLst/>
                          <a:latin typeface="Lato"/>
                          <a:ea typeface="+mn-ea"/>
                          <a:cs typeface="+mn-cs"/>
                        </a:rPr>
                        <a:t>At least 1 test at or above 20 mg/L</a:t>
                      </a:r>
                    </a:p>
                    <a:p>
                      <a:pPr algn="l" fontAlgn="base"/>
                      <a:endParaRPr lang="en-US" dirty="0">
                        <a:effectLst/>
                        <a:latin typeface="Lato"/>
                      </a:endParaRP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FFFFF"/>
                    </a:solidFill>
                  </a:tcPr>
                </a:tc>
                <a:extLst>
                  <a:ext uri="{0D108BD9-81ED-4DB2-BD59-A6C34878D82A}">
                    <a16:rowId xmlns:a16="http://schemas.microsoft.com/office/drawing/2014/main" val="1750815742"/>
                  </a:ext>
                </a:extLst>
              </a:tr>
              <a:tr h="0">
                <a:tc>
                  <a:txBody>
                    <a:bodyPr/>
                    <a:lstStyle/>
                    <a:p>
                      <a:pPr algn="l" fontAlgn="base"/>
                      <a:r>
                        <a:rPr lang="en-US">
                          <a:effectLst/>
                          <a:latin typeface="Lato"/>
                        </a:rPr>
                        <a:t>Households with Private wells</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5F5F1"/>
                    </a:solidFill>
                  </a:tcPr>
                </a:tc>
                <a:tc>
                  <a:txBody>
                    <a:bodyPr/>
                    <a:lstStyle/>
                    <a:p>
                      <a:pPr algn="l" fontAlgn="base"/>
                      <a:r>
                        <a:rPr lang="en-US" dirty="0">
                          <a:effectLst/>
                          <a:latin typeface="Lato"/>
                        </a:rPr>
                        <a:t>7,657</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5F5F1"/>
                    </a:solidFill>
                  </a:tcPr>
                </a:tc>
                <a:tc>
                  <a:txBody>
                    <a:bodyPr/>
                    <a:lstStyle/>
                    <a:p>
                      <a:pPr algn="l" fontAlgn="base"/>
                      <a:r>
                        <a:rPr lang="en-US">
                          <a:effectLst/>
                          <a:latin typeface="Lato"/>
                        </a:rPr>
                        <a:t>5,825</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5F5F1"/>
                    </a:solidFill>
                  </a:tcPr>
                </a:tc>
                <a:tc>
                  <a:txBody>
                    <a:bodyPr/>
                    <a:lstStyle/>
                    <a:p>
                      <a:pPr algn="l" fontAlgn="base"/>
                      <a:r>
                        <a:rPr lang="en-US" dirty="0">
                          <a:effectLst/>
                          <a:latin typeface="Lato"/>
                        </a:rPr>
                        <a:t>3,364</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5F5F1"/>
                    </a:solidFill>
                  </a:tcPr>
                </a:tc>
                <a:tc>
                  <a:txBody>
                    <a:bodyPr/>
                    <a:lstStyle/>
                    <a:p>
                      <a:pPr algn="l" fontAlgn="base"/>
                      <a:r>
                        <a:rPr lang="en-US" dirty="0">
                          <a:effectLst/>
                          <a:latin typeface="Lato"/>
                        </a:rPr>
                        <a:t>368</a:t>
                      </a:r>
                    </a:p>
                  </a:txBody>
                  <a:tcPr marL="57150" marR="57150" marT="57150" marB="57150" anchor="ctr">
                    <a:lnL w="9525" cap="flat" cmpd="sng" algn="ctr">
                      <a:solidFill>
                        <a:srgbClr val="D3D0CE"/>
                      </a:solidFill>
                      <a:prstDash val="solid"/>
                      <a:round/>
                      <a:headEnd type="none" w="med" len="med"/>
                      <a:tailEnd type="none" w="med" len="med"/>
                    </a:lnL>
                    <a:lnR w="9525" cap="flat" cmpd="sng" algn="ctr">
                      <a:solidFill>
                        <a:srgbClr val="D3D0CE"/>
                      </a:solidFill>
                      <a:prstDash val="solid"/>
                      <a:round/>
                      <a:headEnd type="none" w="med" len="med"/>
                      <a:tailEnd type="none" w="med" len="med"/>
                    </a:lnR>
                    <a:lnT w="9525" cap="flat" cmpd="sng" algn="ctr">
                      <a:solidFill>
                        <a:srgbClr val="D3D0CE"/>
                      </a:solidFill>
                      <a:prstDash val="solid"/>
                      <a:round/>
                      <a:headEnd type="none" w="med" len="med"/>
                      <a:tailEnd type="none" w="med" len="med"/>
                    </a:lnT>
                    <a:lnB w="9525" cap="flat" cmpd="sng" algn="ctr">
                      <a:solidFill>
                        <a:srgbClr val="D3D0CE"/>
                      </a:solidFill>
                      <a:prstDash val="solid"/>
                      <a:round/>
                      <a:headEnd type="none" w="med" len="med"/>
                      <a:tailEnd type="none" w="med" len="med"/>
                    </a:lnB>
                    <a:solidFill>
                      <a:srgbClr val="F5F5F1"/>
                    </a:solidFill>
                  </a:tcPr>
                </a:tc>
                <a:extLst>
                  <a:ext uri="{0D108BD9-81ED-4DB2-BD59-A6C34878D82A}">
                    <a16:rowId xmlns:a16="http://schemas.microsoft.com/office/drawing/2014/main" val="1369900065"/>
                  </a:ext>
                </a:extLst>
              </a:tr>
            </a:tbl>
          </a:graphicData>
        </a:graphic>
      </p:graphicFrame>
      <p:sp>
        <p:nvSpPr>
          <p:cNvPr id="6" name="Title 1">
            <a:extLst>
              <a:ext uri="{FF2B5EF4-FFF2-40B4-BE49-F238E27FC236}">
                <a16:creationId xmlns:a16="http://schemas.microsoft.com/office/drawing/2014/main" id="{B615AEF5-E603-49EA-800D-F4308C1EA43A}"/>
              </a:ext>
            </a:extLst>
          </p:cNvPr>
          <p:cNvSpPr txBox="1">
            <a:spLocks/>
          </p:cNvSpPr>
          <p:nvPr/>
        </p:nvSpPr>
        <p:spPr>
          <a:xfrm>
            <a:off x="990600" y="517525"/>
            <a:ext cx="10515600" cy="56605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Private Well Study Results</a:t>
            </a:r>
          </a:p>
        </p:txBody>
      </p:sp>
    </p:spTree>
    <p:extLst>
      <p:ext uri="{BB962C8B-B14F-4D97-AF65-F5344CB8AC3E}">
        <p14:creationId xmlns:p14="http://schemas.microsoft.com/office/powerpoint/2010/main" val="411562598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01AFD-FEF1-4578-A7FB-7C07DB9A5BF6}"/>
              </a:ext>
            </a:extLst>
          </p:cNvPr>
          <p:cNvSpPr>
            <a:spLocks noGrp="1"/>
          </p:cNvSpPr>
          <p:nvPr>
            <p:ph type="title"/>
          </p:nvPr>
        </p:nvSpPr>
        <p:spPr>
          <a:xfrm>
            <a:off x="839788" y="209725"/>
            <a:ext cx="10515600" cy="469783"/>
          </a:xfrm>
        </p:spPr>
        <p:txBody>
          <a:bodyPr>
            <a:normAutofit fontScale="90000"/>
          </a:bodyPr>
          <a:lstStyle/>
          <a:p>
            <a:pPr algn="ctr"/>
            <a:r>
              <a:rPr lang="en-US" sz="3600" b="1" dirty="0"/>
              <a:t>N Contamination is Concentrated in Vulnerable Groundwater Areas</a:t>
            </a:r>
          </a:p>
        </p:txBody>
      </p:sp>
      <p:sp>
        <p:nvSpPr>
          <p:cNvPr id="5" name="Text Placeholder 4">
            <a:extLst>
              <a:ext uri="{FF2B5EF4-FFF2-40B4-BE49-F238E27FC236}">
                <a16:creationId xmlns:a16="http://schemas.microsoft.com/office/drawing/2014/main" id="{608CFFF7-0F71-49CD-831D-46FA94CE4E0C}"/>
              </a:ext>
            </a:extLst>
          </p:cNvPr>
          <p:cNvSpPr>
            <a:spLocks noGrp="1"/>
          </p:cNvSpPr>
          <p:nvPr>
            <p:ph type="body" idx="1"/>
          </p:nvPr>
        </p:nvSpPr>
        <p:spPr>
          <a:xfrm>
            <a:off x="795845" y="754802"/>
            <a:ext cx="3200267" cy="343949"/>
          </a:xfrm>
        </p:spPr>
        <p:txBody>
          <a:bodyPr>
            <a:normAutofit/>
          </a:bodyPr>
          <a:lstStyle/>
          <a:p>
            <a:pPr algn="ctr"/>
            <a:r>
              <a:rPr lang="en-US" sz="1800" b="0" dirty="0">
                <a:latin typeface="+mj-lt"/>
              </a:rPr>
              <a:t>Public Water Systems</a:t>
            </a:r>
          </a:p>
        </p:txBody>
      </p:sp>
      <p:pic>
        <p:nvPicPr>
          <p:cNvPr id="4" name="Content Placeholder 3">
            <a:hlinkClick r:id="rId2"/>
            <a:extLst>
              <a:ext uri="{FF2B5EF4-FFF2-40B4-BE49-F238E27FC236}">
                <a16:creationId xmlns:a16="http://schemas.microsoft.com/office/drawing/2014/main" id="{213C59A4-A583-4937-BC88-41957FDF18D0}"/>
              </a:ext>
            </a:extLst>
          </p:cNvPr>
          <p:cNvPicPr>
            <a:picLocks noGrp="1" noChangeAspect="1"/>
          </p:cNvPicPr>
          <p:nvPr>
            <p:ph sz="half" idx="2"/>
          </p:nvPr>
        </p:nvPicPr>
        <p:blipFill>
          <a:blip r:embed="rId3"/>
          <a:stretch>
            <a:fillRect/>
          </a:stretch>
        </p:blipFill>
        <p:spPr>
          <a:xfrm>
            <a:off x="755079" y="1098751"/>
            <a:ext cx="3281800" cy="3684588"/>
          </a:xfrm>
          <a:prstGeom prst="rect">
            <a:avLst/>
          </a:prstGeom>
        </p:spPr>
      </p:pic>
      <p:sp>
        <p:nvSpPr>
          <p:cNvPr id="6" name="Text Placeholder 5">
            <a:extLst>
              <a:ext uri="{FF2B5EF4-FFF2-40B4-BE49-F238E27FC236}">
                <a16:creationId xmlns:a16="http://schemas.microsoft.com/office/drawing/2014/main" id="{BB15BB05-6053-4C51-BAD6-0EE3404BD14A}"/>
              </a:ext>
            </a:extLst>
          </p:cNvPr>
          <p:cNvSpPr>
            <a:spLocks noGrp="1"/>
          </p:cNvSpPr>
          <p:nvPr>
            <p:ph type="body" sz="quarter" idx="3"/>
          </p:nvPr>
        </p:nvSpPr>
        <p:spPr>
          <a:xfrm>
            <a:off x="7267990" y="761911"/>
            <a:ext cx="3323444" cy="348973"/>
          </a:xfrm>
        </p:spPr>
        <p:txBody>
          <a:bodyPr>
            <a:normAutofit/>
          </a:bodyPr>
          <a:lstStyle/>
          <a:p>
            <a:pPr algn="ctr"/>
            <a:r>
              <a:rPr lang="en-US" sz="1800" b="0" dirty="0">
                <a:latin typeface="+mj-lt"/>
              </a:rPr>
              <a:t>Private Wells</a:t>
            </a:r>
          </a:p>
        </p:txBody>
      </p:sp>
      <p:pic>
        <p:nvPicPr>
          <p:cNvPr id="8" name="Content Placeholder 7">
            <a:hlinkClick r:id="rId4"/>
            <a:extLst>
              <a:ext uri="{FF2B5EF4-FFF2-40B4-BE49-F238E27FC236}">
                <a16:creationId xmlns:a16="http://schemas.microsoft.com/office/drawing/2014/main" id="{2068D201-B1D2-48D5-8438-B80C6AF2FB46}"/>
              </a:ext>
            </a:extLst>
          </p:cNvPr>
          <p:cNvPicPr>
            <a:picLocks noGrp="1" noChangeAspect="1"/>
          </p:cNvPicPr>
          <p:nvPr>
            <p:ph sz="quarter" idx="4"/>
          </p:nvPr>
        </p:nvPicPr>
        <p:blipFill>
          <a:blip r:embed="rId5"/>
          <a:stretch>
            <a:fillRect/>
          </a:stretch>
        </p:blipFill>
        <p:spPr>
          <a:xfrm>
            <a:off x="7227223" y="1098751"/>
            <a:ext cx="3323443" cy="3684588"/>
          </a:xfrm>
          <a:prstGeom prst="rect">
            <a:avLst/>
          </a:prstGeom>
        </p:spPr>
      </p:pic>
      <p:pic>
        <p:nvPicPr>
          <p:cNvPr id="9" name="Picture 8">
            <a:extLst>
              <a:ext uri="{FF2B5EF4-FFF2-40B4-BE49-F238E27FC236}">
                <a16:creationId xmlns:a16="http://schemas.microsoft.com/office/drawing/2014/main" id="{746C980E-FEE1-4C70-AAD3-85BFA65D23B3}"/>
              </a:ext>
            </a:extLst>
          </p:cNvPr>
          <p:cNvPicPr>
            <a:picLocks noChangeAspect="1"/>
          </p:cNvPicPr>
          <p:nvPr/>
        </p:nvPicPr>
        <p:blipFill>
          <a:blip r:embed="rId6"/>
          <a:stretch>
            <a:fillRect/>
          </a:stretch>
        </p:blipFill>
        <p:spPr>
          <a:xfrm>
            <a:off x="4090642" y="2162648"/>
            <a:ext cx="3082818" cy="1768276"/>
          </a:xfrm>
          <a:prstGeom prst="rect">
            <a:avLst/>
          </a:prstGeom>
        </p:spPr>
      </p:pic>
      <p:sp>
        <p:nvSpPr>
          <p:cNvPr id="12" name="Rectangle 11">
            <a:extLst>
              <a:ext uri="{FF2B5EF4-FFF2-40B4-BE49-F238E27FC236}">
                <a16:creationId xmlns:a16="http://schemas.microsoft.com/office/drawing/2014/main" id="{5F59738C-4CB2-4CC5-85E6-C0FE9C690AF9}"/>
              </a:ext>
            </a:extLst>
          </p:cNvPr>
          <p:cNvSpPr/>
          <p:nvPr/>
        </p:nvSpPr>
        <p:spPr>
          <a:xfrm>
            <a:off x="755079" y="4919008"/>
            <a:ext cx="9953801" cy="1631216"/>
          </a:xfrm>
          <a:prstGeom prst="rect">
            <a:avLst/>
          </a:prstGeom>
        </p:spPr>
        <p:txBody>
          <a:bodyPr wrap="square">
            <a:spAutoFit/>
          </a:bodyPr>
          <a:lstStyle/>
          <a:p>
            <a:pPr marL="285750" indent="-285750">
              <a:buFont typeface="Arial" panose="020B0604020202020204" pitchFamily="34" charset="0"/>
              <a:buChar char="•"/>
            </a:pPr>
            <a:r>
              <a:rPr lang="en-US" sz="2000" dirty="0"/>
              <a:t>The areas of highest vulnerability, as defined by MDA, make up almost one-fourth of MN.</a:t>
            </a:r>
          </a:p>
          <a:p>
            <a:pPr marL="285750" indent="-285750">
              <a:buFont typeface="Arial" panose="020B0604020202020204" pitchFamily="34" charset="0"/>
              <a:buChar char="•"/>
            </a:pPr>
            <a:r>
              <a:rPr lang="en-US" sz="2000" dirty="0"/>
              <a:t>89% of public water systems with at least one test at or above 3 mg/L were within 1 mile of a highly vulnerable groundwater area.</a:t>
            </a:r>
          </a:p>
          <a:p>
            <a:pPr marL="285750" indent="-285750">
              <a:buFont typeface="Arial" panose="020B0604020202020204" pitchFamily="34" charset="0"/>
              <a:buChar char="•"/>
            </a:pPr>
            <a:r>
              <a:rPr lang="en-US" sz="2000" dirty="0"/>
              <a:t>87% of private wells with at least one test at or above 3 mg/L were within a township comprised of at least 25% highly vulnerable groundwater area.</a:t>
            </a:r>
          </a:p>
        </p:txBody>
      </p:sp>
    </p:spTree>
    <p:extLst>
      <p:ext uri="{BB962C8B-B14F-4D97-AF65-F5344CB8AC3E}">
        <p14:creationId xmlns:p14="http://schemas.microsoft.com/office/powerpoint/2010/main" val="51218873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38B85-03D5-4E5A-A9C4-B98831FA5493}"/>
              </a:ext>
            </a:extLst>
          </p:cNvPr>
          <p:cNvSpPr>
            <a:spLocks noGrp="1"/>
          </p:cNvSpPr>
          <p:nvPr>
            <p:ph type="title"/>
          </p:nvPr>
        </p:nvSpPr>
        <p:spPr>
          <a:xfrm>
            <a:off x="838200" y="365126"/>
            <a:ext cx="10515600" cy="708666"/>
          </a:xfrm>
        </p:spPr>
        <p:txBody>
          <a:bodyPr>
            <a:normAutofit/>
          </a:bodyPr>
          <a:lstStyle/>
          <a:p>
            <a:pPr algn="ctr"/>
            <a:r>
              <a:rPr lang="en-US" sz="3600" b="1" dirty="0"/>
              <a:t>Environmental Justice Impacts</a:t>
            </a:r>
          </a:p>
        </p:txBody>
      </p:sp>
      <p:sp>
        <p:nvSpPr>
          <p:cNvPr id="3" name="Content Placeholder 2">
            <a:extLst>
              <a:ext uri="{FF2B5EF4-FFF2-40B4-BE49-F238E27FC236}">
                <a16:creationId xmlns:a16="http://schemas.microsoft.com/office/drawing/2014/main" id="{95C352BC-C3D7-419F-82D7-7D0285E3A61F}"/>
              </a:ext>
            </a:extLst>
          </p:cNvPr>
          <p:cNvSpPr>
            <a:spLocks noGrp="1"/>
          </p:cNvSpPr>
          <p:nvPr>
            <p:ph idx="1"/>
          </p:nvPr>
        </p:nvSpPr>
        <p:spPr>
          <a:xfrm>
            <a:off x="838200" y="1506843"/>
            <a:ext cx="10515600" cy="3702720"/>
          </a:xfrm>
        </p:spPr>
        <p:txBody>
          <a:bodyPr>
            <a:normAutofit fontScale="92500" lnSpcReduction="20000"/>
          </a:bodyPr>
          <a:lstStyle/>
          <a:p>
            <a:r>
              <a:rPr lang="en-US" b="1" dirty="0"/>
              <a:t>Nitrate contamination of drinking water disproportionately impacts rural Minnesotans. </a:t>
            </a:r>
          </a:p>
          <a:p>
            <a:pPr lvl="1"/>
            <a:r>
              <a:rPr lang="en-US" sz="2800" dirty="0"/>
              <a:t>85% of public water systems with at least one test at or above 5 mg/L serves people living in rural Minnesota. </a:t>
            </a:r>
          </a:p>
          <a:p>
            <a:pPr lvl="1"/>
            <a:r>
              <a:rPr lang="en-US" sz="2800" dirty="0"/>
              <a:t>98% of townships with at least one domestic well test at or above 5 mg/L are in rural Minnesota.</a:t>
            </a:r>
          </a:p>
          <a:p>
            <a:r>
              <a:rPr lang="en-US" b="1" dirty="0"/>
              <a:t>Nitrate contamination of drinking water severely impacts lower-income Minnesotans. </a:t>
            </a:r>
          </a:p>
          <a:p>
            <a:pPr lvl="1"/>
            <a:r>
              <a:rPr lang="en-US" sz="2800" dirty="0"/>
              <a:t>About 50% of the communities and households affected by high nitrate levels are located in areas where household incomes fall below the state median. </a:t>
            </a:r>
          </a:p>
          <a:p>
            <a:pPr marL="0" indent="0">
              <a:buNone/>
            </a:pPr>
            <a:endParaRPr lang="en-US" dirty="0"/>
          </a:p>
        </p:txBody>
      </p:sp>
    </p:spTree>
    <p:extLst>
      <p:ext uri="{BB962C8B-B14F-4D97-AF65-F5344CB8AC3E}">
        <p14:creationId xmlns:p14="http://schemas.microsoft.com/office/powerpoint/2010/main" val="3753546910"/>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1273</Words>
  <Application>Microsoft Office PowerPoint</Application>
  <PresentationFormat>Widescreen</PresentationFormat>
  <Paragraphs>173</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Lato</vt:lpstr>
      <vt:lpstr>Times New Roman</vt:lpstr>
      <vt:lpstr>Office Theme</vt:lpstr>
      <vt:lpstr>Tap Water for 500,000 Minnesotans Contaminated with Elevated Nitrate  Sarah Porter, Senior GIS Analyst Anne Weir Schechinger, Senior Analyst of Economics  January 2020  </vt:lpstr>
      <vt:lpstr>Report Methodology/Structure</vt:lpstr>
      <vt:lpstr>Report Structure</vt:lpstr>
      <vt:lpstr>Public Water System Study Results</vt:lpstr>
      <vt:lpstr>Public Water System Study Results</vt:lpstr>
      <vt:lpstr>PowerPoint Presentation</vt:lpstr>
      <vt:lpstr>PowerPoint Presentation</vt:lpstr>
      <vt:lpstr>N Contamination is Concentrated in Vulnerable Groundwater Areas</vt:lpstr>
      <vt:lpstr>Environmental Justice Impacts</vt:lpstr>
      <vt:lpstr>New Information on the Negative Health Impacts</vt:lpstr>
      <vt:lpstr>Comprehensive Policy Needed to Immediately Address Agricultural Sources of Nitrate</vt:lpstr>
      <vt:lpstr>Questions?</vt:lpstr>
      <vt:lpstr>More on Data and Methods…</vt:lpstr>
      <vt:lpstr>Public Water Systems</vt:lpstr>
      <vt:lpstr>Public Water Systems Cont.</vt:lpstr>
      <vt:lpstr>Public Water Systems Cont.</vt:lpstr>
      <vt:lpstr>Nitrate in Private Wells</vt:lpstr>
      <vt:lpstr>Private Drinking Water Wells</vt:lpstr>
      <vt:lpstr>Private Drinking Water Wells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Nitrate in Minnesota’s Groundwater</dc:title>
  <dc:creator>Sarah Porter</dc:creator>
  <cp:lastModifiedBy>Kasey Gerkovich</cp:lastModifiedBy>
  <cp:revision>49</cp:revision>
  <cp:lastPrinted>2020-02-14T19:41:37Z</cp:lastPrinted>
  <dcterms:created xsi:type="dcterms:W3CDTF">2020-01-07T19:56:13Z</dcterms:created>
  <dcterms:modified xsi:type="dcterms:W3CDTF">2020-02-14T19:43:59Z</dcterms:modified>
</cp:coreProperties>
</file>